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33" r:id="rId2"/>
    <p:sldId id="439" r:id="rId3"/>
    <p:sldId id="443" r:id="rId4"/>
    <p:sldId id="272" r:id="rId5"/>
    <p:sldId id="399" r:id="rId6"/>
    <p:sldId id="274" r:id="rId7"/>
    <p:sldId id="271" r:id="rId8"/>
    <p:sldId id="417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365" r:id="rId20"/>
    <p:sldId id="286" r:id="rId21"/>
    <p:sldId id="388" r:id="rId22"/>
    <p:sldId id="389" r:id="rId23"/>
    <p:sldId id="390" r:id="rId24"/>
    <p:sldId id="378" r:id="rId25"/>
    <p:sldId id="400" r:id="rId26"/>
    <p:sldId id="346" r:id="rId27"/>
    <p:sldId id="356" r:id="rId28"/>
    <p:sldId id="352" r:id="rId29"/>
    <p:sldId id="358" r:id="rId30"/>
    <p:sldId id="353" r:id="rId31"/>
    <p:sldId id="372" r:id="rId32"/>
    <p:sldId id="373" r:id="rId33"/>
    <p:sldId id="374" r:id="rId34"/>
    <p:sldId id="375" r:id="rId35"/>
    <p:sldId id="376" r:id="rId36"/>
    <p:sldId id="377" r:id="rId37"/>
    <p:sldId id="367" r:id="rId38"/>
    <p:sldId id="357" r:id="rId39"/>
    <p:sldId id="442" r:id="rId40"/>
    <p:sldId id="379" r:id="rId41"/>
    <p:sldId id="313" r:id="rId42"/>
    <p:sldId id="314" r:id="rId43"/>
    <p:sldId id="315" r:id="rId44"/>
    <p:sldId id="316" r:id="rId45"/>
    <p:sldId id="317" r:id="rId46"/>
    <p:sldId id="428" r:id="rId47"/>
    <p:sldId id="429" r:id="rId48"/>
    <p:sldId id="430" r:id="rId49"/>
    <p:sldId id="431" r:id="rId50"/>
    <p:sldId id="432" r:id="rId51"/>
    <p:sldId id="433" r:id="rId52"/>
    <p:sldId id="434" r:id="rId53"/>
    <p:sldId id="294" r:id="rId54"/>
    <p:sldId id="295" r:id="rId55"/>
    <p:sldId id="401" r:id="rId56"/>
    <p:sldId id="402" r:id="rId57"/>
    <p:sldId id="403" r:id="rId58"/>
    <p:sldId id="404" r:id="rId59"/>
    <p:sldId id="405" r:id="rId60"/>
    <p:sldId id="407" r:id="rId61"/>
    <p:sldId id="408" r:id="rId62"/>
    <p:sldId id="409" r:id="rId63"/>
    <p:sldId id="410" r:id="rId64"/>
    <p:sldId id="411" r:id="rId65"/>
    <p:sldId id="412" r:id="rId66"/>
    <p:sldId id="416" r:id="rId67"/>
    <p:sldId id="397" r:id="rId68"/>
    <p:sldId id="435" r:id="rId69"/>
    <p:sldId id="436" r:id="rId70"/>
    <p:sldId id="413" r:id="rId71"/>
    <p:sldId id="415" r:id="rId72"/>
    <p:sldId id="414" r:id="rId73"/>
    <p:sldId id="441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600"/>
    <a:srgbClr val="961E78"/>
    <a:srgbClr val="FFC800"/>
    <a:srgbClr val="DC0000"/>
    <a:srgbClr val="00A0E6"/>
    <a:srgbClr val="8001FF"/>
    <a:srgbClr val="F58959"/>
    <a:srgbClr val="F1963B"/>
    <a:srgbClr val="9B2388"/>
    <a:srgbClr val="8E1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4" autoAdjust="0"/>
    <p:restoredTop sz="92444" autoAdjust="0"/>
  </p:normalViewPr>
  <p:slideViewPr>
    <p:cSldViewPr snapToGrid="0" snapToObjects="1" showGuides="1">
      <p:cViewPr>
        <p:scale>
          <a:sx n="75" d="100"/>
          <a:sy n="75" d="100"/>
        </p:scale>
        <p:origin x="-846" y="-396"/>
      </p:cViewPr>
      <p:guideLst>
        <p:guide orient="horz" pos="2160"/>
        <p:guide pos="2807"/>
        <p:guide pos="2916"/>
        <p:guide pos="2481"/>
        <p:guide pos="2372"/>
        <p:guide pos="2045"/>
        <p:guide pos="1937"/>
        <p:guide pos="1610"/>
        <p:guide pos="1501"/>
        <p:guide pos="1174"/>
        <p:guide pos="1066"/>
        <p:guide pos="739"/>
        <p:guide pos="630"/>
        <p:guide pos="304"/>
        <p:guide pos="267"/>
        <p:guide pos="3352"/>
        <p:guide pos="3243"/>
        <p:guide pos="3678"/>
        <p:guide pos="3787"/>
        <p:guide pos="4114"/>
        <p:guide pos="4223"/>
        <p:guide pos="4549"/>
        <p:guide pos="4658"/>
        <p:guide pos="4985"/>
        <p:guide pos="5420"/>
        <p:guide pos="5094"/>
        <p:guide pos="5456"/>
      </p:guideLst>
    </p:cSldViewPr>
  </p:slideViewPr>
  <p:outlineViewPr>
    <p:cViewPr>
      <p:scale>
        <a:sx n="33" d="100"/>
        <a:sy n="33" d="100"/>
      </p:scale>
      <p:origin x="0" y="10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828" y="-72"/>
      </p:cViewPr>
      <p:guideLst>
        <p:guide orient="horz" pos="2880"/>
        <p:guide pos="2160"/>
      </p:guideLst>
    </p:cSldViewPr>
  </p:notesViewPr>
  <p:gridSpacing cx="58989913" cy="5898991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C128E-AB00-4CD1-9D4A-174BA79C8B92}" type="datetimeFigureOut">
              <a:rPr lang="pt-BR" smtClean="0"/>
              <a:pPr/>
              <a:t>14/09/2015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7BC6E-66C9-478A-B816-5B6FFB94CE5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56D40-764E-476E-B5E6-4049846BDF68}" type="datetimeFigureOut">
              <a:rPr lang="en-US" smtClean="0"/>
              <a:pPr/>
              <a:t>9/14/2015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DBE4-966B-4F0C-AF81-59D2D1B847A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547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79403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ADBE4-966B-4F0C-AF81-59D2D1B847A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b="1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>
                <a:solidFill>
                  <a:prstClr val="black"/>
                </a:solidFill>
              </a:rPr>
              <a:pPr/>
              <a:t>46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6270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b="1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>
                <a:solidFill>
                  <a:prstClr val="black"/>
                </a:solidFill>
              </a:rPr>
              <a:pPr/>
              <a:t>47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036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b="1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>
                <a:solidFill>
                  <a:prstClr val="black"/>
                </a:solidFill>
              </a:rPr>
              <a:pPr/>
              <a:t>48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890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b="1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>
                <a:solidFill>
                  <a:prstClr val="black"/>
                </a:solidFill>
              </a:rPr>
              <a:pPr/>
              <a:t>49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011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b="1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>
                <a:solidFill>
                  <a:prstClr val="black"/>
                </a:solidFill>
              </a:rPr>
              <a:pPr/>
              <a:t>50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402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b="1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>
                <a:solidFill>
                  <a:prstClr val="black"/>
                </a:solidFill>
              </a:rPr>
              <a:pPr/>
              <a:t>51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27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b="1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>
                <a:solidFill>
                  <a:prstClr val="black"/>
                </a:solidFill>
              </a:rPr>
              <a:pPr/>
              <a:t>52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669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E455-2E59-470D-B748-6E83B9AEA326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579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E455-2E59-470D-B748-6E83B9AEA326}" type="slidenum">
              <a:rPr lang="pt-BR" smtClean="0"/>
              <a:pPr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57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diagrama descreve o PUE</a:t>
            </a:r>
            <a:r>
              <a:rPr lang="pt-BR" baseline="0" dirty="0" smtClean="0"/>
              <a:t> o </a:t>
            </a:r>
            <a:r>
              <a:rPr lang="pt-BR" baseline="0" smtClean="0"/>
              <a:t>texto fala do PIU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ADBE4-966B-4F0C-AF81-59D2D1B847A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79403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E455-2E59-470D-B748-6E83B9AEA32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57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Trocar Mapa setores (limite </a:t>
            </a:r>
            <a:r>
              <a:rPr lang="pt-BR" dirty="0" err="1" smtClean="0"/>
              <a:t>Pq</a:t>
            </a:r>
            <a:r>
              <a:rPr lang="pt-BR" dirty="0" smtClean="0"/>
              <a:t> Mooca e Henry Ford)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ADBE4-966B-4F0C-AF81-59D2D1B847A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Trocar Mapa setores (limite </a:t>
            </a:r>
            <a:r>
              <a:rPr lang="pt-BR" dirty="0" err="1" smtClean="0"/>
              <a:t>Pq</a:t>
            </a:r>
            <a:r>
              <a:rPr lang="pt-BR" dirty="0" smtClean="0"/>
              <a:t> Mooca e Henry Ford)</a:t>
            </a:r>
          </a:p>
          <a:p>
            <a:r>
              <a:rPr lang="pt-BR" dirty="0" smtClean="0"/>
              <a:t>Mapas com valores do</a:t>
            </a:r>
            <a:r>
              <a:rPr lang="pt-BR" baseline="0" dirty="0" smtClean="0"/>
              <a:t> adensamento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pt-BR" dirty="0" smtClean="0"/>
              <a:t>27/08: </a:t>
            </a:r>
            <a:r>
              <a:rPr lang="pt-BR" dirty="0" err="1" smtClean="0"/>
              <a:t>cp</a:t>
            </a:r>
            <a:r>
              <a:rPr lang="pt-BR" dirty="0" smtClean="0"/>
              <a:t>: consegue melhorar</a:t>
            </a:r>
            <a:r>
              <a:rPr lang="pt-BR" baseline="0" dirty="0" smtClean="0"/>
              <a:t>/engrossar as linhas das imagens – algumas muito finas – não aparecerá na projeção – REVER TODOS</a:t>
            </a:r>
            <a:endParaRPr lang="pt-BR" dirty="0" smtClean="0"/>
          </a:p>
          <a:p>
            <a:r>
              <a:rPr lang="pt-BR" dirty="0" smtClean="0"/>
              <a:t>PREDIO – </a:t>
            </a:r>
            <a:r>
              <a:rPr lang="pt-BR" dirty="0" err="1" smtClean="0"/>
              <a:t>varzea</a:t>
            </a:r>
            <a:r>
              <a:rPr lang="pt-BR" baseline="0" dirty="0" smtClean="0"/>
              <a:t> -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587E-4F8D-4241-ABF0-C1B14D4C6962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E455-2E59-470D-B748-6E83B9AEA326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579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Trocar Mapa setores (limite </a:t>
            </a:r>
            <a:r>
              <a:rPr lang="pt-BR" dirty="0" err="1" smtClean="0"/>
              <a:t>Pq</a:t>
            </a:r>
            <a:r>
              <a:rPr lang="pt-BR" dirty="0" smtClean="0"/>
              <a:t> Mooca e Henry Ford)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ADBE4-966B-4F0C-AF81-59D2D1B847A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3" name="Conector reto 2"/>
            <p:cNvCxnSpPr/>
            <p:nvPr userDrawn="1"/>
          </p:nvCxnSpPr>
          <p:spPr>
            <a:xfrm>
              <a:off x="481903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to 3"/>
            <p:cNvCxnSpPr/>
            <p:nvPr userDrawn="1"/>
          </p:nvCxnSpPr>
          <p:spPr>
            <a:xfrm>
              <a:off x="1000125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/>
            <p:cNvCxnSpPr/>
            <p:nvPr userDrawn="1"/>
          </p:nvCxnSpPr>
          <p:spPr>
            <a:xfrm>
              <a:off x="1692275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/>
            <p:cNvCxnSpPr/>
            <p:nvPr userDrawn="1"/>
          </p:nvCxnSpPr>
          <p:spPr>
            <a:xfrm>
              <a:off x="1174750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/>
            <p:cNvCxnSpPr/>
            <p:nvPr userDrawn="1"/>
          </p:nvCxnSpPr>
          <p:spPr>
            <a:xfrm>
              <a:off x="2382837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 userDrawn="1"/>
          </p:nvCxnSpPr>
          <p:spPr>
            <a:xfrm>
              <a:off x="3074988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 userDrawn="1"/>
          </p:nvCxnSpPr>
          <p:spPr>
            <a:xfrm>
              <a:off x="3765550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 userDrawn="1"/>
          </p:nvCxnSpPr>
          <p:spPr>
            <a:xfrm>
              <a:off x="4456112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 userDrawn="1"/>
          </p:nvCxnSpPr>
          <p:spPr>
            <a:xfrm>
              <a:off x="3938588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 userDrawn="1"/>
          </p:nvCxnSpPr>
          <p:spPr>
            <a:xfrm>
              <a:off x="3246438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 userDrawn="1"/>
          </p:nvCxnSpPr>
          <p:spPr>
            <a:xfrm>
              <a:off x="2555875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 userDrawn="1"/>
          </p:nvCxnSpPr>
          <p:spPr>
            <a:xfrm>
              <a:off x="1865312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 userDrawn="1"/>
          </p:nvCxnSpPr>
          <p:spPr>
            <a:xfrm>
              <a:off x="4629607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 userDrawn="1"/>
          </p:nvCxnSpPr>
          <p:spPr>
            <a:xfrm>
              <a:off x="5147829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 userDrawn="1"/>
          </p:nvCxnSpPr>
          <p:spPr>
            <a:xfrm>
              <a:off x="5839979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 userDrawn="1"/>
          </p:nvCxnSpPr>
          <p:spPr>
            <a:xfrm>
              <a:off x="5322454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 userDrawn="1"/>
          </p:nvCxnSpPr>
          <p:spPr>
            <a:xfrm>
              <a:off x="6530541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 userDrawn="1"/>
          </p:nvCxnSpPr>
          <p:spPr>
            <a:xfrm>
              <a:off x="7222692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 userDrawn="1"/>
          </p:nvCxnSpPr>
          <p:spPr>
            <a:xfrm>
              <a:off x="7913254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 userDrawn="1"/>
          </p:nvCxnSpPr>
          <p:spPr>
            <a:xfrm>
              <a:off x="8086292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 userDrawn="1"/>
          </p:nvCxnSpPr>
          <p:spPr>
            <a:xfrm>
              <a:off x="7394142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 userDrawn="1"/>
          </p:nvCxnSpPr>
          <p:spPr>
            <a:xfrm>
              <a:off x="6703579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 userDrawn="1"/>
          </p:nvCxnSpPr>
          <p:spPr>
            <a:xfrm>
              <a:off x="6013016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 userDrawn="1"/>
          </p:nvCxnSpPr>
          <p:spPr>
            <a:xfrm>
              <a:off x="8603553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 userDrawn="1"/>
          </p:nvCxnSpPr>
          <p:spPr>
            <a:xfrm>
              <a:off x="0" y="375829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 userDrawn="1"/>
          </p:nvCxnSpPr>
          <p:spPr>
            <a:xfrm>
              <a:off x="0" y="6424564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 userDrawn="1"/>
          </p:nvCxnSpPr>
          <p:spPr>
            <a:xfrm>
              <a:off x="0" y="2553370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 userDrawn="1"/>
          </p:nvCxnSpPr>
          <p:spPr>
            <a:xfrm>
              <a:off x="0" y="617778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 userDrawn="1"/>
          </p:nvCxnSpPr>
          <p:spPr>
            <a:xfrm>
              <a:off x="0" y="4488962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 userDrawn="1"/>
          </p:nvCxnSpPr>
          <p:spPr>
            <a:xfrm>
              <a:off x="0" y="3521166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 userDrawn="1"/>
          </p:nvCxnSpPr>
          <p:spPr>
            <a:xfrm>
              <a:off x="0" y="1585574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 userDrawn="1"/>
          </p:nvCxnSpPr>
          <p:spPr>
            <a:xfrm>
              <a:off x="0" y="5456758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 userDrawn="1"/>
          </p:nvCxnSpPr>
          <p:spPr>
            <a:xfrm>
              <a:off x="0" y="3037268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 userDrawn="1"/>
          </p:nvCxnSpPr>
          <p:spPr>
            <a:xfrm>
              <a:off x="0" y="1101676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 userDrawn="1"/>
          </p:nvCxnSpPr>
          <p:spPr>
            <a:xfrm>
              <a:off x="0" y="4972860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 userDrawn="1"/>
          </p:nvCxnSpPr>
          <p:spPr>
            <a:xfrm>
              <a:off x="0" y="4005064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 userDrawn="1"/>
          </p:nvCxnSpPr>
          <p:spPr>
            <a:xfrm>
              <a:off x="0" y="2069472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 userDrawn="1"/>
          </p:nvCxnSpPr>
          <p:spPr>
            <a:xfrm>
              <a:off x="0" y="5940656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 userDrawn="1"/>
          </p:nvCxnSpPr>
          <p:spPr>
            <a:xfrm>
              <a:off x="0" y="2795319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 userDrawn="1"/>
          </p:nvCxnSpPr>
          <p:spPr>
            <a:xfrm>
              <a:off x="0" y="859727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 userDrawn="1"/>
          </p:nvCxnSpPr>
          <p:spPr>
            <a:xfrm>
              <a:off x="0" y="4730911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 userDrawn="1"/>
          </p:nvCxnSpPr>
          <p:spPr>
            <a:xfrm>
              <a:off x="0" y="3763115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 userDrawn="1"/>
          </p:nvCxnSpPr>
          <p:spPr>
            <a:xfrm>
              <a:off x="0" y="1827523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 userDrawn="1"/>
          </p:nvCxnSpPr>
          <p:spPr>
            <a:xfrm>
              <a:off x="0" y="5698707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 userDrawn="1"/>
          </p:nvCxnSpPr>
          <p:spPr>
            <a:xfrm>
              <a:off x="0" y="3279217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 userDrawn="1"/>
          </p:nvCxnSpPr>
          <p:spPr>
            <a:xfrm>
              <a:off x="0" y="1343625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 userDrawn="1"/>
          </p:nvCxnSpPr>
          <p:spPr>
            <a:xfrm>
              <a:off x="0" y="5214809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 userDrawn="1"/>
          </p:nvCxnSpPr>
          <p:spPr>
            <a:xfrm>
              <a:off x="0" y="4247013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 userDrawn="1"/>
          </p:nvCxnSpPr>
          <p:spPr>
            <a:xfrm>
              <a:off x="0" y="2311421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 userDrawn="1"/>
          </p:nvCxnSpPr>
          <p:spPr>
            <a:xfrm>
              <a:off x="0" y="6182605"/>
              <a:ext cx="9144000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92301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2301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94307-9D5E-406F-9C3D-D9D4411DE003}" type="datetimeFigureOut">
              <a:rPr lang="pt-BR" smtClean="0"/>
              <a:pPr/>
              <a:t>14/09/2015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A78994-E3EA-4664-AD4F-C011303042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7552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4.png"/><Relationship Id="rId7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OUCBT_audiencias-contexto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45196" y="870248"/>
            <a:ext cx="70567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>
                <a:latin typeface="Arial" pitchFamily="34" charset="0"/>
                <a:cs typeface="Arial" pitchFamily="34" charset="0"/>
              </a:rPr>
              <a:t>Operação Urbana Consorciada</a:t>
            </a:r>
            <a:br>
              <a:rPr lang="pt-BR" sz="1600" dirty="0" smtClean="0">
                <a:latin typeface="Arial" pitchFamily="34" charset="0"/>
                <a:cs typeface="Arial" pitchFamily="34" charset="0"/>
              </a:rPr>
            </a:b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ts val="3600"/>
              </a:lnSpc>
            </a:pPr>
            <a:r>
              <a:rPr lang="pt-BR" sz="3600" dirty="0" smtClean="0">
                <a:solidFill>
                  <a:srgbClr val="FF9900"/>
                </a:solidFill>
                <a:latin typeface="Arial Black" pitchFamily="34" charset="0"/>
                <a:cs typeface="Arial" pitchFamily="34" charset="0"/>
              </a:rPr>
              <a:t>BAIRROS DO</a:t>
            </a:r>
            <a:br>
              <a:rPr lang="pt-BR" sz="3600" dirty="0" smtClean="0">
                <a:solidFill>
                  <a:srgbClr val="FF9900"/>
                </a:solidFill>
                <a:latin typeface="Arial Black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9900"/>
                </a:solidFill>
                <a:latin typeface="Arial Black" pitchFamily="34" charset="0"/>
                <a:cs typeface="Arial" pitchFamily="34" charset="0"/>
              </a:rPr>
              <a:t>TAMANDUATEÍ</a:t>
            </a:r>
          </a:p>
          <a:p>
            <a:pPr algn="r"/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12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pPr algn="r"/>
            <a:r>
              <a:rPr lang="pt-BR" sz="1200" dirty="0" smtClean="0">
                <a:latin typeface="Arial" pitchFamily="34" charset="0"/>
                <a:cs typeface="Arial" pitchFamily="34" charset="0"/>
              </a:rPr>
              <a:t>Setembro 2015</a:t>
            </a:r>
          </a:p>
          <a:p>
            <a:pPr algn="r"/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SMDU_SPU_logos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388543" y="3230701"/>
            <a:ext cx="2237237" cy="59436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OUCBT_audiencias-contexto5-1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3528" y="1072045"/>
            <a:ext cx="4392488" cy="47243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2. ASSEGURAR O DIREITO À MORADIA DIGNA PARA QUEM PRECISA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400" dirty="0" smtClean="0"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Destinar 25% dos recursos para atendimento HIS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Destinar 15% dos recursos para equipamentos públicos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Publicar chamamento público para aquisição de terrenos para HIS e equipamentos públicos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Incentivar a produção de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eHIS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fora das ZEIS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Reduzir o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deficit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habitacional com o atendimento de até 20.000 famílias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Promover a regularização fundiária das áreas de assentamentos precários da Vila Prudente, Vila Carioca e Cambuci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OUCBT_audiencias-contexto5-14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3528" y="1072044"/>
            <a:ext cx="4392488" cy="47243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3. MELHORAR A MOBILIDADE URBANA </a:t>
            </a:r>
          </a:p>
          <a:p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Executar o plano viário para a conexão entre bairros: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conexão Mooca / Cambuci  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Ipiranga / Mooca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Parque da Mooca / Cambuci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Oratório / Ipiranga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Sacomã / Vila Mariana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Vila carioca / Heliópolis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Henry Ford / Vila Carioca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Ipiranga / Minianel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Implantar novas passarelas para pedestres e ciclistas junto às estações do trem e da avenida das juntas provisórias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Implantar plano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cicloviário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(ciclovias,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ciclofaixas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bicicletários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 e sinalização)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OUCBT_audiencias-contexto5-1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3528" y="1718374"/>
            <a:ext cx="4392488" cy="3431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4. QUALIFICAR A VIDA URBANA DOS BAIRROS </a:t>
            </a: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Incentivar as fachadas ativas com usos de comércios e serviços nos térreos das edificações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Incentivar as áreas de fruição pública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Ampliar a largura das calçadas para 5m, no mínimo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Qualificar os caminhos históricos e avenidas junto aos rios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Aumentar a arborização urbana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OUCBT_audiencias-contexto5-14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979711"/>
            <a:ext cx="4392488" cy="49090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5. ORIENTAR O CRESCIMENTO DA CIDADE NAS PROXIMIDADES DO TRANSPORTE PÚBLICO</a:t>
            </a: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Incentivar o adensamento junto às avenidas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alcântara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machado, do estado e das juntas provisórias para promover a qualificação dessas vias através do recuo especial de APP (Área de Preservação Permanente)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Promover o adensamento habitacional próximo às estações de metrô e trem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Otimizar o uso da terra nas áreas próximas às estações com a determinação de quota máxima de terreno por Unidade Habitacional de 15m² e CA=4 para os novos empreendimentos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Desestimular vagas de garagem: 1 vaga por unidade habitacional e 1 vaga para 75m² de usos não residenciais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OUCBT_audiencias-contexto5-1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1017459"/>
            <a:ext cx="4392488" cy="4970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6. REORGANIZAR AS DINÂMICAS METROPOLITANAS PROMOVENDO O DESENVOLVIMENTO ECONÔMICO DA CIDADE</a:t>
            </a: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Manter as atividades produtivas industriais com incremento de 8000 empregos e padrões urbanísticos específicos: gabarito controlado de 28m e isenção de parcelamento obrigatório no setor Henry Ford 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Implantar plataforma logística para organizar a distribuição de cargas e incrementar 2200 novos empregos no setor Vila Carioca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Adquirir edifícios tombados, com restauro e reconversão, para uso voltado à economia criativa, no setor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mooca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Incentivar os usos mistos comerciais aproximando emprego e moradia nos corredores de centralidade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OUCBT_audiencias-contexto5-1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1517594"/>
            <a:ext cx="4392488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7. INCORPORAR A AGENDA AMBIENTAL AO DESENVOLVIMENTO DA CIDADE</a:t>
            </a: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Ampliar as áreas verdes com implantação de 11 novos parques, em especial o parque foz do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ipiranga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, às margens do rio 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Incentivar a permeabilidade nas áreas de encosta e a cobertura vegetal nas áreas de várzea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Atenuar a ilha de calor com a adoção da quota ambiental incentivada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Aplicar o incentivo de certificação nos novos empreendimentos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OUCBT_audiencias-contexto5-1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1371401"/>
            <a:ext cx="4392488" cy="42627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8. FORTALECER A PARTICIPAÇÃO POPULAR NAS DECISÕES DOS RUMOS DA CIDADE</a:t>
            </a: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Implantar o grupo de gestão paritário formado por membros do governo e da sociedade: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entidades acadêmicas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empresários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ONGs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conselho municipal de habitação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. conselho participativo municipal 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das subprefeituras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Implantar sistema de monitoramento, com a participação da sociedade, para acompanhamento, aprimoramento e controle social da implementação da OUCBT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OUCBT_audiencias-contexto5-14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1086708"/>
            <a:ext cx="4392488" cy="4832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9. PRESERVAR O PATRIMÔNIO E VALORIZAR AS INICIATIVAS CULTURAIS</a:t>
            </a: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1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Destinar 4% dos recursos para preservação de bens tombados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Adquirir imóveis tombados para restauro e reconversão de usos, em especial para atividades ligadas à economia criativa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Incentivar a preservação de bens culturais através da transferência de potencial construtivo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Controlar o gabarito e o tamanho dos terrenos dos novos empreendimentos no subsetor Hipódromo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Recuperar o eixo </a:t>
            </a:r>
            <a:r>
              <a:rPr lang="pt-BR" sz="1400" dirty="0" err="1" smtClean="0">
                <a:latin typeface="Arial" pitchFamily="34" charset="0"/>
                <a:cs typeface="Arial" pitchFamily="34" charset="0"/>
              </a:rPr>
              <a:t>perspéctico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 da av. D. Pedro I e as simetrias da praça do Monumento para visibilidade e destaque do Monumento à Independência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94760"/>
            <a:ext cx="70567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b="1" dirty="0" smtClean="0">
              <a:latin typeface="Arial" pitchFamily="34" charset="0"/>
              <a:cs typeface="Arial" pitchFamily="34" charset="0"/>
            </a:endParaRPr>
          </a:p>
          <a:p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ESTRATÉGIAS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PUE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MINUTA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GESTÃO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m 69" descr="OUCBT_audiencias-minuta_elementos_20.png"/>
          <p:cNvPicPr>
            <a:picLocks noChangeAspect="1"/>
          </p:cNvPicPr>
          <p:nvPr/>
        </p:nvPicPr>
        <p:blipFill>
          <a:blip r:embed="rId3" cstate="print">
            <a:lum bright="-20000"/>
          </a:blip>
          <a:srcRect l="32262" t="37896" r="60852" b="27500"/>
          <a:stretch>
            <a:fillRect/>
          </a:stretch>
        </p:blipFill>
        <p:spPr>
          <a:xfrm>
            <a:off x="3119438" y="2840196"/>
            <a:ext cx="628650" cy="237315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94344" y="154858"/>
            <a:ext cx="1024985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OQUE É OPERAÇÃO URBANA CONSORCIADA?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latin typeface="Arial" pitchFamily="34" charset="0"/>
                <a:cs typeface="Arial" pitchFamily="34" charset="0"/>
              </a:rPr>
            </a:br>
            <a:endParaRPr lang="pt-BR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94344" y="530798"/>
            <a:ext cx="797338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200" dirty="0" smtClean="0"/>
              <a:t>é um instrumento definido no Estatuto da Cidade e previsto na Lei n. 16.050/14 – Plano Diretor Estratégico (PDE). </a:t>
            </a:r>
          </a:p>
          <a:p>
            <a:endParaRPr lang="pt-BR" sz="1200" dirty="0" smtClean="0"/>
          </a:p>
          <a:p>
            <a:r>
              <a:rPr lang="pt-BR" sz="1200" b="1" dirty="0" smtClean="0"/>
              <a:t>OBJETIVO</a:t>
            </a:r>
            <a:r>
              <a:rPr lang="pt-BR" sz="1200" dirty="0" smtClean="0"/>
              <a:t>: </a:t>
            </a:r>
            <a:r>
              <a:rPr lang="pt-BR" sz="1200" b="1" dirty="0" smtClean="0">
                <a:solidFill>
                  <a:srgbClr val="F09600"/>
                </a:solidFill>
              </a:rPr>
              <a:t>GERAR TRANSFORMAÇÕES URBANÍSTICAS ESTRUTURAIS, MELHORIAS SOCIAIS E ECONÔMICAS E VALORIZAÇÃO AMBIENTAL POR INTERMÉDIO DE PROJETO DE INTERVENÇÃO URBANA (PIU). </a:t>
            </a:r>
          </a:p>
          <a:p>
            <a:endParaRPr lang="pt-BR" sz="1200" dirty="0" smtClean="0"/>
          </a:p>
          <a:p>
            <a:r>
              <a:rPr lang="pt-BR" sz="1200" b="1" dirty="0" smtClean="0">
                <a:solidFill>
                  <a:srgbClr val="F09600"/>
                </a:solidFill>
              </a:rPr>
              <a:t>PIU</a:t>
            </a:r>
            <a:r>
              <a:rPr lang="pt-BR" sz="1200" dirty="0" smtClean="0"/>
              <a:t>: define um conjunto de transformações, esperadas para determinado território da cidade, com relação a melhoria no transporte e mobilidade e também aos equipamentos urbanos já existentes ou a serem implantados (parques, equipamentos de saúde, educação, cultura, habitação de interesse social, </a:t>
            </a:r>
            <a:r>
              <a:rPr lang="pt-BR" sz="1200" dirty="0" err="1" smtClean="0"/>
              <a:t>etc</a:t>
            </a:r>
            <a:r>
              <a:rPr lang="pt-BR" sz="1200" dirty="0" smtClean="0"/>
              <a:t>).</a:t>
            </a:r>
            <a:endParaRPr lang="pt-BR" sz="1200" dirty="0"/>
          </a:p>
        </p:txBody>
      </p:sp>
      <p:sp>
        <p:nvSpPr>
          <p:cNvPr id="71" name="CaixaDeTexto 70"/>
          <p:cNvSpPr txBox="1"/>
          <p:nvPr/>
        </p:nvSpPr>
        <p:spPr>
          <a:xfrm>
            <a:off x="3248025" y="2755900"/>
            <a:ext cx="57435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000" dirty="0" smtClean="0"/>
              <a:t>O Plano Urbanístico Específico define:</a:t>
            </a:r>
            <a:endParaRPr lang="pt-BR" sz="1000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3567113" y="3023374"/>
            <a:ext cx="5743575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pt-BR" sz="1000" dirty="0" smtClean="0"/>
              <a:t>Melhoramentos públicos</a:t>
            </a:r>
          </a:p>
          <a:p>
            <a:pPr>
              <a:lnSpc>
                <a:spcPts val="1600"/>
              </a:lnSpc>
            </a:pPr>
            <a:r>
              <a:rPr lang="pt-BR" sz="1000" dirty="0" smtClean="0"/>
              <a:t/>
            </a:r>
            <a:br>
              <a:rPr lang="pt-BR" sz="1000" dirty="0" smtClean="0"/>
            </a:br>
            <a:r>
              <a:rPr lang="pt-BR" sz="1000" dirty="0" smtClean="0"/>
              <a:t>Obras de drenagem </a:t>
            </a:r>
          </a:p>
          <a:p>
            <a:pPr>
              <a:lnSpc>
                <a:spcPts val="1600"/>
              </a:lnSpc>
            </a:pPr>
            <a:endParaRPr lang="pt-BR" sz="1000" dirty="0" smtClean="0"/>
          </a:p>
          <a:p>
            <a:pPr>
              <a:lnSpc>
                <a:spcPts val="1600"/>
              </a:lnSpc>
            </a:pPr>
            <a:r>
              <a:rPr lang="pt-BR" sz="1000" dirty="0" smtClean="0"/>
              <a:t>Limpeza e revitalização dos rios Tamanduateí Moinho Velho e Ipiranga</a:t>
            </a:r>
          </a:p>
          <a:p>
            <a:pPr>
              <a:lnSpc>
                <a:spcPts val="1600"/>
              </a:lnSpc>
            </a:pPr>
            <a:endParaRPr lang="pt-BR" sz="1000" dirty="0" smtClean="0"/>
          </a:p>
          <a:p>
            <a:pPr>
              <a:lnSpc>
                <a:spcPts val="1600"/>
              </a:lnSpc>
            </a:pPr>
            <a:r>
              <a:rPr lang="pt-BR" sz="1000" dirty="0" smtClean="0"/>
              <a:t>Subsídio à ampliação e melhorias nos sistemas de transporte coletivo</a:t>
            </a:r>
          </a:p>
          <a:p>
            <a:pPr>
              <a:lnSpc>
                <a:spcPts val="1200"/>
              </a:lnSpc>
            </a:pPr>
            <a:endParaRPr lang="pt-BR" sz="1000" dirty="0" smtClean="0"/>
          </a:p>
          <a:p>
            <a:pPr>
              <a:lnSpc>
                <a:spcPts val="1200"/>
              </a:lnSpc>
            </a:pPr>
            <a:endParaRPr lang="pt-BR" sz="1000" dirty="0" smtClean="0"/>
          </a:p>
          <a:p>
            <a:pPr>
              <a:lnSpc>
                <a:spcPts val="1200"/>
              </a:lnSpc>
            </a:pPr>
            <a:r>
              <a:rPr lang="pt-BR" sz="1000" dirty="0" smtClean="0"/>
              <a:t>Requalificação Urbanística e implantação de parques</a:t>
            </a:r>
            <a:endParaRPr lang="pt-BR" sz="1000" dirty="0"/>
          </a:p>
        </p:txBody>
      </p:sp>
      <p:sp>
        <p:nvSpPr>
          <p:cNvPr id="73" name="CaixaDeTexto 72"/>
          <p:cNvSpPr txBox="1"/>
          <p:nvPr/>
        </p:nvSpPr>
        <p:spPr>
          <a:xfrm>
            <a:off x="3567113" y="5632450"/>
            <a:ext cx="574357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pt-BR" sz="1000" dirty="0" smtClean="0"/>
              <a:t>25%  em Habitação de Interesse Social</a:t>
            </a:r>
          </a:p>
          <a:p>
            <a:pPr>
              <a:lnSpc>
                <a:spcPts val="1600"/>
              </a:lnSpc>
            </a:pPr>
            <a:endParaRPr lang="pt-BR" sz="1000" dirty="0" smtClean="0"/>
          </a:p>
          <a:p>
            <a:pPr>
              <a:lnSpc>
                <a:spcPts val="1600"/>
              </a:lnSpc>
            </a:pPr>
            <a:r>
              <a:rPr lang="pt-BR" sz="1000" dirty="0" smtClean="0"/>
              <a:t>15%  em Equipamentos Sociais</a:t>
            </a:r>
          </a:p>
          <a:p>
            <a:pPr>
              <a:lnSpc>
                <a:spcPts val="1600"/>
              </a:lnSpc>
            </a:pPr>
            <a:endParaRPr lang="pt-BR" sz="1000" dirty="0" smtClean="0"/>
          </a:p>
          <a:p>
            <a:pPr>
              <a:lnSpc>
                <a:spcPts val="1600"/>
              </a:lnSpc>
            </a:pPr>
            <a:r>
              <a:rPr lang="pt-BR" sz="1000" dirty="0" smtClean="0"/>
              <a:t>4%  em Patrimônio Cultural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3248025" y="5318125"/>
            <a:ext cx="57435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000" dirty="0" smtClean="0"/>
              <a:t>Estabelece a parcela mínima obrigatória dos recursos captados em:</a:t>
            </a:r>
            <a:endParaRPr lang="pt-BR" sz="1000" dirty="0"/>
          </a:p>
        </p:txBody>
      </p:sp>
      <p:cxnSp>
        <p:nvCxnSpPr>
          <p:cNvPr id="76" name="Conector reto 75"/>
          <p:cNvCxnSpPr/>
          <p:nvPr/>
        </p:nvCxnSpPr>
        <p:spPr>
          <a:xfrm>
            <a:off x="3248025" y="5241925"/>
            <a:ext cx="46648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 descr="OUCBT_audiencias-minuta_elementos_20.png"/>
          <p:cNvPicPr>
            <a:picLocks noChangeAspect="1"/>
          </p:cNvPicPr>
          <p:nvPr/>
        </p:nvPicPr>
        <p:blipFill>
          <a:blip r:embed="rId3" cstate="print">
            <a:lum bright="-20000"/>
          </a:blip>
          <a:srcRect t="30254" r="66590"/>
          <a:stretch>
            <a:fillRect/>
          </a:stretch>
        </p:blipFill>
        <p:spPr>
          <a:xfrm>
            <a:off x="485776" y="2458977"/>
            <a:ext cx="2728912" cy="4279764"/>
          </a:xfrm>
          <a:prstGeom prst="rect">
            <a:avLst/>
          </a:prstGeom>
        </p:spPr>
      </p:pic>
      <p:pic>
        <p:nvPicPr>
          <p:cNvPr id="14" name="Imagem 13" descr="OUCBT_audiencias-minuta_elementos_20.png"/>
          <p:cNvPicPr>
            <a:picLocks noChangeAspect="1"/>
          </p:cNvPicPr>
          <p:nvPr/>
        </p:nvPicPr>
        <p:blipFill>
          <a:blip r:embed="rId3" cstate="print">
            <a:lum bright="-20000"/>
          </a:blip>
          <a:srcRect l="32262" t="77201" r="60852"/>
          <a:stretch>
            <a:fillRect/>
          </a:stretch>
        </p:blipFill>
        <p:spPr>
          <a:xfrm>
            <a:off x="3119438" y="5421471"/>
            <a:ext cx="628650" cy="1563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1520" y="0"/>
            <a:ext cx="680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</p:txBody>
      </p:sp>
      <p:pic>
        <p:nvPicPr>
          <p:cNvPr id="6" name="Imagem 5" descr="33-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audiencias-context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audiencias-context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audiencias-context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33-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5905500" y="692696"/>
            <a:ext cx="2914972" cy="2592288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Área: 1.669 ha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População atual = 139.648 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IBGE2010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Nº empregos = 223.522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IBGE2010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População pretendida = 391.521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Nº empregos pretendidos = 324.127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Densidade: </a:t>
            </a:r>
          </a:p>
          <a:p>
            <a:pPr defTabSz="338138">
              <a:lnSpc>
                <a:spcPts val="1400"/>
              </a:lnSpc>
              <a:spcBef>
                <a:spcPts val="600"/>
              </a:spcBef>
            </a:pPr>
            <a:r>
              <a:rPr lang="pt-B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2010 = 84 </a:t>
            </a:r>
            <a:r>
              <a:rPr lang="pt-BR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</a:t>
            </a: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/ha</a:t>
            </a:r>
          </a:p>
          <a:p>
            <a:pPr defTabSz="338138">
              <a:lnSpc>
                <a:spcPts val="1400"/>
              </a:lnSpc>
              <a:spcBef>
                <a:spcPts val="600"/>
              </a:spcBef>
            </a:pPr>
            <a:r>
              <a:rPr lang="pt-B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2040 = 235 </a:t>
            </a:r>
            <a:r>
              <a:rPr lang="pt-BR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</a:t>
            </a: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OUCBT_audiencias-contexto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OUCBT_audiencias-minuta_pue_BASE-PB.png"/>
          <p:cNvPicPr>
            <a:picLocks noChangeAspect="1"/>
          </p:cNvPicPr>
          <p:nvPr/>
        </p:nvPicPr>
        <p:blipFill>
          <a:blip r:embed="rId3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16" name="Imagem 15" descr="OUCBT_audiencias-contexto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b="1" dirty="0" smtClean="0">
                <a:solidFill>
                  <a:srgbClr val="F09600"/>
                </a:solidFill>
              </a:rPr>
              <a:t>DENSIDADE</a:t>
            </a:r>
            <a:r>
              <a:rPr lang="pt-BR" dirty="0" smtClean="0">
                <a:solidFill>
                  <a:srgbClr val="F09600"/>
                </a:solidFill>
              </a:rPr>
              <a:t> 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HABITAÇÃO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523753" y="146030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de 66 para 250hab/ha 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315841" y="237492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de 110 para 267hab/ha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891905" y="323902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de 34 para 86hab/ha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67969" y="429997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de 130 para 270hab/ha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523753" y="568729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de 77 para 244hab/ha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35321" y="350788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1200" dirty="0" smtClean="0">
                <a:latin typeface="Arial" pitchFamily="34" charset="0"/>
                <a:cs typeface="Arial" pitchFamily="34" charset="0"/>
              </a:rPr>
              <a:t>de 104 para 267hab/ha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-264271" y="177969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1200" dirty="0" smtClean="0">
                <a:latin typeface="Arial" pitchFamily="34" charset="0"/>
                <a:cs typeface="Arial" pitchFamily="34" charset="0"/>
              </a:rPr>
              <a:t>de 97 para 250hab/ha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9" name="Imagem 8" descr="OUCBT_audiencias-AMBIENTAL_áreas-verdes-existent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" y="19050"/>
            <a:ext cx="9144000" cy="68580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rgbClr val="4D4D4D"/>
                </a:solidFill>
              </a:rPr>
              <a:t>DENSIDADE</a:t>
            </a:r>
          </a:p>
          <a:p>
            <a:r>
              <a:rPr lang="pt-BR" b="1" dirty="0" smtClean="0">
                <a:solidFill>
                  <a:srgbClr val="F09600"/>
                </a:solidFill>
              </a:rPr>
              <a:t>AMBIENTAL</a:t>
            </a:r>
            <a:r>
              <a:rPr lang="pt-BR" dirty="0" smtClean="0">
                <a:solidFill>
                  <a:srgbClr val="F09600"/>
                </a:solidFill>
              </a:rPr>
              <a:t> </a:t>
            </a:r>
            <a:endParaRPr lang="pt-BR" sz="1400" dirty="0" smtClean="0">
              <a:solidFill>
                <a:schemeClr val="accent6"/>
              </a:solidFill>
            </a:endParaRP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HABITAÇÃO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Hidrografia e áreas verdes existentes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ector de seta reta 19"/>
          <p:cNvCxnSpPr>
            <a:stCxn id="19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>
            <a:stCxn id="12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3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>
            <a:stCxn id="14" idx="1"/>
          </p:cNvCxnSpPr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15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6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7" name="Imagem 6" descr="OUCBT_audiencias-AMBIENTAL_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rgbClr val="4D4D4D"/>
                </a:solidFill>
              </a:rPr>
              <a:t>DENSIDADE</a:t>
            </a:r>
          </a:p>
          <a:p>
            <a:r>
              <a:rPr lang="pt-BR" b="1" dirty="0" smtClean="0">
                <a:solidFill>
                  <a:srgbClr val="F09600"/>
                </a:solidFill>
              </a:rPr>
              <a:t>AMBIENTAL</a:t>
            </a:r>
            <a:r>
              <a:rPr lang="pt-BR" dirty="0" smtClean="0">
                <a:solidFill>
                  <a:srgbClr val="F09600"/>
                </a:solidFill>
              </a:rPr>
              <a:t> 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HABITAÇÃO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5717510"/>
            <a:ext cx="914400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Ambiental - propostas</a:t>
            </a:r>
          </a:p>
          <a:p>
            <a:pPr algn="ctr"/>
            <a:r>
              <a:rPr lang="pt-BR" sz="1400" dirty="0" smtClean="0">
                <a:latin typeface="Arial" pitchFamily="34" charset="0"/>
                <a:cs typeface="Arial" pitchFamily="34" charset="0"/>
              </a:rPr>
              <a:t>Destamponamento de trecho do rio Tamanduateí, Áreas de Proteção Permanente, </a:t>
            </a:r>
            <a:br>
              <a:rPr lang="pt-BR" sz="1400" dirty="0" smtClean="0"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novos parques, canais de drenagem e corredores ecológicos</a:t>
            </a:r>
          </a:p>
        </p:txBody>
      </p:sp>
      <p:sp>
        <p:nvSpPr>
          <p:cNvPr id="9" name="Retângulo de cantos arredondados 21"/>
          <p:cNvSpPr/>
          <p:nvPr/>
        </p:nvSpPr>
        <p:spPr>
          <a:xfrm>
            <a:off x="5797899" y="2524929"/>
            <a:ext cx="3032413" cy="1440160"/>
          </a:xfrm>
          <a:prstGeom prst="roundRect">
            <a:avLst>
              <a:gd name="adj" fmla="val 8227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27000" indent="-127000">
              <a:spcAft>
                <a:spcPts val="300"/>
              </a:spcAft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Implantação de sistema de canais de reservação e de parques inundáveis</a:t>
            </a:r>
          </a:p>
          <a:p>
            <a:pPr marL="127000" lvl="0" indent="-127000">
              <a:spcAft>
                <a:spcPts val="300"/>
              </a:spcAft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955.138 m² de áreas verdes 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 138%</a:t>
            </a:r>
          </a:p>
          <a:p>
            <a:pPr marL="127000" lvl="0" indent="-127000">
              <a:spcAft>
                <a:spcPts val="300"/>
              </a:spcAft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11 novos parques</a:t>
            </a:r>
          </a:p>
          <a:p>
            <a:pPr marL="127000" lvl="0" indent="-127000">
              <a:spcAft>
                <a:spcPts val="300"/>
              </a:spcAft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316.478 m³: volume reservação</a:t>
            </a:r>
          </a:p>
          <a:p>
            <a:pPr marL="127000" lvl="0" indent="-127000">
              <a:spcAft>
                <a:spcPts val="300"/>
              </a:spcAft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Faixas de amortecimento</a:t>
            </a:r>
            <a:endParaRPr lang="pt-BR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o 51"/>
          <p:cNvGrpSpPr/>
          <p:nvPr/>
        </p:nvGrpSpPr>
        <p:grpSpPr>
          <a:xfrm>
            <a:off x="366819" y="1451525"/>
            <a:ext cx="2608398" cy="4102715"/>
            <a:chOff x="898655" y="1361093"/>
            <a:chExt cx="2608398" cy="4102715"/>
          </a:xfrm>
        </p:grpSpPr>
        <p:sp>
          <p:nvSpPr>
            <p:cNvPr id="11" name="CaixaDeTexto 9"/>
            <p:cNvSpPr txBox="1"/>
            <p:nvPr/>
          </p:nvSpPr>
          <p:spPr>
            <a:xfrm>
              <a:off x="898655" y="4992095"/>
              <a:ext cx="1043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715963" algn="l"/>
                </a:tabLst>
              </a:pPr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Cenário</a:t>
              </a:r>
              <a:r>
                <a:rPr lang="pt-BR" sz="1200" b="1" dirty="0" smtClean="0">
                  <a:latin typeface="Arial" pitchFamily="34" charset="0"/>
                  <a:cs typeface="Arial" pitchFamily="34" charset="0"/>
                </a:rPr>
                <a:t> FINAL</a:t>
              </a:r>
              <a:endParaRPr lang="pt-BR" sz="12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CaixaDeTexto 9"/>
            <p:cNvSpPr txBox="1"/>
            <p:nvPr/>
          </p:nvSpPr>
          <p:spPr>
            <a:xfrm>
              <a:off x="898655" y="2851791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715963" algn="l"/>
                </a:tabLst>
              </a:pPr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Cenário </a:t>
              </a:r>
              <a:r>
                <a:rPr lang="pt-BR" sz="1200" b="1" dirty="0" smtClean="0">
                  <a:latin typeface="Arial" pitchFamily="34" charset="0"/>
                  <a:cs typeface="Arial" pitchFamily="34" charset="0"/>
                </a:rPr>
                <a:t>ATUAL</a:t>
              </a:r>
              <a:endParaRPr lang="pt-BR" sz="1200" i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" name="Grupo 36"/>
            <p:cNvGrpSpPr/>
            <p:nvPr/>
          </p:nvGrpSpPr>
          <p:grpSpPr>
            <a:xfrm>
              <a:off x="1115616" y="1361093"/>
              <a:ext cx="2391437" cy="4102715"/>
              <a:chOff x="1115616" y="1361093"/>
              <a:chExt cx="2391437" cy="4102715"/>
            </a:xfrm>
          </p:grpSpPr>
          <p:pic>
            <p:nvPicPr>
              <p:cNvPr id="14" name="Picture 14" descr="vede_futuro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15616" y="3519592"/>
                <a:ext cx="1368152" cy="1368152"/>
              </a:xfrm>
              <a:prstGeom prst="rect">
                <a:avLst/>
              </a:prstGeom>
            </p:spPr>
          </p:pic>
          <p:sp>
            <p:nvSpPr>
              <p:cNvPr id="15" name="CaixaDeTexto 9"/>
              <p:cNvSpPr txBox="1"/>
              <p:nvPr/>
            </p:nvSpPr>
            <p:spPr>
              <a:xfrm>
                <a:off x="1721730" y="4909810"/>
                <a:ext cx="178532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715963" algn="l"/>
                  </a:tabLst>
                </a:pPr>
                <a:r>
                  <a:rPr lang="pt-BR" b="1" dirty="0" smtClean="0">
                    <a:solidFill>
                      <a:srgbClr val="BFC26D"/>
                    </a:solidFill>
                    <a:latin typeface="Arial" pitchFamily="34" charset="0"/>
                    <a:cs typeface="Arial" pitchFamily="34" charset="0"/>
                  </a:rPr>
                  <a:t>80%</a:t>
                </a:r>
              </a:p>
              <a:p>
                <a:pPr>
                  <a:tabLst>
                    <a:tab pos="715963" algn="l"/>
                  </a:tabLst>
                </a:pPr>
                <a:r>
                  <a:rPr lang="pt-BR" sz="1200" b="1" dirty="0" smtClean="0">
                    <a:latin typeface="Arial" pitchFamily="34" charset="0"/>
                    <a:cs typeface="Arial" pitchFamily="34" charset="0"/>
                  </a:rPr>
                  <a:t>Áreas de influência </a:t>
                </a:r>
                <a:endParaRPr lang="pt-BR" sz="1200" i="1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6" name="Picture 17" descr="vede_novo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15616" y="1361093"/>
                <a:ext cx="1368152" cy="1368152"/>
              </a:xfrm>
              <a:prstGeom prst="rect">
                <a:avLst/>
              </a:prstGeom>
            </p:spPr>
          </p:pic>
          <p:sp>
            <p:nvSpPr>
              <p:cNvPr id="17" name="CaixaDeTexto 9"/>
              <p:cNvSpPr txBox="1"/>
              <p:nvPr/>
            </p:nvSpPr>
            <p:spPr>
              <a:xfrm>
                <a:off x="1721730" y="2751311"/>
                <a:ext cx="178532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715963" algn="l"/>
                  </a:tabLst>
                </a:pPr>
                <a:r>
                  <a:rPr lang="pt-BR" b="1" dirty="0" smtClean="0">
                    <a:solidFill>
                      <a:srgbClr val="BFC26D"/>
                    </a:solidFill>
                    <a:latin typeface="Arial" pitchFamily="34" charset="0"/>
                    <a:cs typeface="Arial" pitchFamily="34" charset="0"/>
                  </a:rPr>
                  <a:t>27%</a:t>
                </a:r>
              </a:p>
              <a:p>
                <a:pPr>
                  <a:tabLst>
                    <a:tab pos="715963" algn="l"/>
                  </a:tabLst>
                </a:pPr>
                <a:r>
                  <a:rPr lang="pt-BR" sz="1200" b="1" dirty="0" smtClean="0">
                    <a:latin typeface="Arial" pitchFamily="34" charset="0"/>
                    <a:cs typeface="Arial" pitchFamily="34" charset="0"/>
                  </a:rPr>
                  <a:t>Áreas de influência </a:t>
                </a:r>
                <a:endParaRPr lang="pt-BR" sz="120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19" name="Conector reto 18"/>
          <p:cNvCxnSpPr/>
          <p:nvPr/>
        </p:nvCxnSpPr>
        <p:spPr>
          <a:xfrm>
            <a:off x="778787" y="3450333"/>
            <a:ext cx="226655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9"/>
          <p:cNvSpPr txBox="1"/>
          <p:nvPr/>
        </p:nvSpPr>
        <p:spPr>
          <a:xfrm>
            <a:off x="419762" y="938177"/>
            <a:ext cx="2163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5963" algn="l"/>
              </a:tabLst>
            </a:pPr>
            <a:r>
              <a:rPr lang="pt-BR" sz="1000" b="1" dirty="0" smtClean="0">
                <a:latin typeface="Arial" pitchFamily="34" charset="0"/>
                <a:cs typeface="Arial" pitchFamily="34" charset="0"/>
              </a:rPr>
              <a:t>INFLUÊNCIA POTENCIAL DE ÁREAS VERDES</a:t>
            </a:r>
            <a:endParaRPr lang="pt-BR" sz="1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11" name="Imagem 10" descr="OUCBT_audiencias-MOBILIDAD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" y="20121"/>
            <a:ext cx="9144000" cy="685585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Sistema de transporte existente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rgbClr val="4D4D4D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rgbClr val="4D4D4D"/>
                </a:solidFill>
              </a:rPr>
              <a:t>AMBIENTAL</a:t>
            </a:r>
          </a:p>
          <a:p>
            <a:r>
              <a:rPr lang="pt-BR" b="1" dirty="0" smtClean="0">
                <a:solidFill>
                  <a:srgbClr val="F09600"/>
                </a:solidFill>
              </a:rPr>
              <a:t>MOBILIDADE</a:t>
            </a:r>
            <a:endParaRPr lang="pt-BR" sz="1400" dirty="0" smtClean="0">
              <a:solidFill>
                <a:schemeClr val="accent6"/>
              </a:solidFill>
            </a:endParaRP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HABITAÇÃO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 descr="simb__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2936" y="4438650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3" name="Imagem 12" descr="simb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8261" y="1484568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4" name="Imagem 13" descr="simb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2186" y="3426336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5" name="Imagem 14" descr="simb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8436" y="4197861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6" name="Imagem 15" descr="simb__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4054" y="4893186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7" name="Imagem 16" descr="simb__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5936" y="4778886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9" name="Imagem 18" descr="simb__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8486" y="3619500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1" name="Imagem 20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27111" y="1563432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2" name="Imagem 21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2536" y="2163299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3" name="Imagem 22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49850" y="2916375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4" name="Imagem 23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9136" y="4112136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5" name="Imagem 24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32086" y="4603536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6" name="Imagem 25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5686" y="4930050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29" name="CaixaDeTexto 28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Conector de seta reta 35"/>
          <p:cNvCxnSpPr>
            <a:stCxn id="35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>
            <a:stCxn id="29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>
            <a:stCxn id="30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>
            <a:stCxn id="32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>
            <a:stCxn id="33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4344" y="154858"/>
            <a:ext cx="102498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COMO É VIABILIZADA?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94344" y="530798"/>
            <a:ext cx="824960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200" b="1" dirty="0" smtClean="0">
                <a:solidFill>
                  <a:srgbClr val="F09600"/>
                </a:solidFill>
              </a:rPr>
              <a:t>ATRAVÉS DE CAPTAÇÃO DE RECURSOS</a:t>
            </a:r>
            <a:r>
              <a:rPr lang="pt-BR" sz="1200" dirty="0" smtClean="0"/>
              <a:t>: são arrecadados especialmente com a venda dos Certificados de Potencial Adicional de Construção – CEPAC, que viabilizam a utilização de potencial adicional de construção no território da própria operação urbana. Esta captação depende do interesse do setor imobiliário em </a:t>
            </a:r>
            <a:r>
              <a:rPr lang="pt-BR" sz="1200" b="1" dirty="0" smtClean="0">
                <a:solidFill>
                  <a:srgbClr val="F09600"/>
                </a:solidFill>
              </a:rPr>
              <a:t>adquirir o</a:t>
            </a:r>
            <a:r>
              <a:rPr lang="pt-BR" sz="1200" dirty="0" smtClean="0"/>
              <a:t> </a:t>
            </a:r>
            <a:r>
              <a:rPr lang="pt-BR" sz="1200" b="1" dirty="0" smtClean="0">
                <a:solidFill>
                  <a:srgbClr val="F09600"/>
                </a:solidFill>
              </a:rPr>
              <a:t>CEPAC</a:t>
            </a:r>
            <a:r>
              <a:rPr lang="pt-BR" sz="1200" dirty="0" smtClean="0">
                <a:solidFill>
                  <a:srgbClr val="F09600"/>
                </a:solidFill>
              </a:rPr>
              <a:t> </a:t>
            </a:r>
            <a:r>
              <a:rPr lang="pt-BR" sz="1200" dirty="0" smtClean="0"/>
              <a:t>através do leilão na Bolsa de Valores.</a:t>
            </a:r>
          </a:p>
          <a:p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Somente com recursos disponíveis as obras podem ser viabilizadas; por isso chamamos de Operação Urbana </a:t>
            </a:r>
            <a:r>
              <a:rPr lang="pt-BR" sz="1200" b="1" dirty="0" smtClean="0">
                <a:solidFill>
                  <a:srgbClr val="F09600"/>
                </a:solidFill>
              </a:rPr>
              <a:t>CONSORCIADA</a:t>
            </a:r>
            <a:r>
              <a:rPr lang="pt-BR" sz="1200" dirty="0" smtClean="0"/>
              <a:t>, pois ela só </a:t>
            </a:r>
            <a:r>
              <a:rPr lang="pt-BR" sz="1200" b="1" dirty="0" smtClean="0">
                <a:solidFill>
                  <a:srgbClr val="F09600"/>
                </a:solidFill>
              </a:rPr>
              <a:t>ocorre num consórcio entre poder público e iniciativa privada</a:t>
            </a:r>
          </a:p>
        </p:txBody>
      </p:sp>
      <p:cxnSp>
        <p:nvCxnSpPr>
          <p:cNvPr id="39" name="Conector reto 38"/>
          <p:cNvCxnSpPr/>
          <p:nvPr/>
        </p:nvCxnSpPr>
        <p:spPr>
          <a:xfrm flipH="1">
            <a:off x="2934295" y="2534998"/>
            <a:ext cx="37070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de cantos arredondados 20"/>
          <p:cNvSpPr/>
          <p:nvPr/>
        </p:nvSpPr>
        <p:spPr>
          <a:xfrm>
            <a:off x="6119006" y="1931217"/>
            <a:ext cx="2308494" cy="1316117"/>
          </a:xfrm>
          <a:prstGeom prst="roundRect">
            <a:avLst>
              <a:gd name="adj" fmla="val 894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solidFill>
                  <a:schemeClr val="tx1"/>
                </a:solidFill>
              </a:rPr>
              <a:t>OUCBT</a:t>
            </a:r>
          </a:p>
          <a:p>
            <a:r>
              <a:rPr lang="pt-BR" sz="1000" dirty="0" smtClean="0">
                <a:solidFill>
                  <a:schemeClr val="tx1"/>
                </a:solidFill>
              </a:rPr>
              <a:t>Aplica em melhorias urbanísticas no perímetro da Operação</a:t>
            </a:r>
          </a:p>
          <a:p>
            <a:r>
              <a:rPr lang="pt-BR" sz="1000" b="1" dirty="0" smtClean="0">
                <a:solidFill>
                  <a:schemeClr val="tx1"/>
                </a:solidFill>
              </a:rPr>
              <a:t>Plano Urbanístico Específico da OUCBT</a:t>
            </a:r>
            <a:endParaRPr lang="pt-BR" sz="10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633" y="2901102"/>
            <a:ext cx="1028124" cy="115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8295" y="4103038"/>
            <a:ext cx="893067" cy="9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756" y="3515901"/>
            <a:ext cx="1524955" cy="59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756" y="5027683"/>
            <a:ext cx="1524955" cy="59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1540" y="4460145"/>
            <a:ext cx="914399" cy="140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460" y="3767417"/>
            <a:ext cx="2005096" cy="98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1682" y="2005838"/>
            <a:ext cx="2139992" cy="32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Conector de seta reta 40"/>
          <p:cNvCxnSpPr/>
          <p:nvPr/>
        </p:nvCxnSpPr>
        <p:spPr>
          <a:xfrm>
            <a:off x="2934294" y="2534998"/>
            <a:ext cx="0" cy="3496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 de cantos arredondados 45"/>
          <p:cNvSpPr/>
          <p:nvPr/>
        </p:nvSpPr>
        <p:spPr>
          <a:xfrm>
            <a:off x="6119006" y="5834632"/>
            <a:ext cx="2308494" cy="916698"/>
          </a:xfrm>
          <a:prstGeom prst="roundRect">
            <a:avLst>
              <a:gd name="adj" fmla="val 8944"/>
            </a:avLst>
          </a:prstGeom>
          <a:solidFill>
            <a:schemeClr val="bg1">
              <a:alpha val="7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b="1" dirty="0" smtClean="0">
                <a:solidFill>
                  <a:schemeClr val="tx1"/>
                </a:solidFill>
              </a:rPr>
              <a:t>FUNDURB</a:t>
            </a:r>
          </a:p>
          <a:p>
            <a:r>
              <a:rPr lang="pt-BR" sz="1000" dirty="0" smtClean="0">
                <a:solidFill>
                  <a:schemeClr val="tx1"/>
                </a:solidFill>
              </a:rPr>
              <a:t>Aplica em melhorias no município de SP</a:t>
            </a:r>
            <a:endParaRPr lang="pt-BR" sz="1000" b="1" dirty="0">
              <a:solidFill>
                <a:schemeClr val="tx1"/>
              </a:solidFill>
            </a:endParaRPr>
          </a:p>
        </p:txBody>
      </p:sp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0233" y="6422749"/>
            <a:ext cx="2139992" cy="32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Conector reto 56"/>
          <p:cNvCxnSpPr/>
          <p:nvPr/>
        </p:nvCxnSpPr>
        <p:spPr>
          <a:xfrm flipH="1" flipV="1">
            <a:off x="2976420" y="6294965"/>
            <a:ext cx="3125737" cy="3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 flipV="1">
            <a:off x="2976420" y="6029049"/>
            <a:ext cx="0" cy="269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>
            <a:off x="3675709" y="3894258"/>
            <a:ext cx="2022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>
            <a:off x="3675709" y="5411658"/>
            <a:ext cx="2022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>
            <a:off x="5453417" y="3462542"/>
            <a:ext cx="4212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>
            <a:off x="5453416" y="4982749"/>
            <a:ext cx="4212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OUCBT_audiencias-minuta_elementos_2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63051" y="4794978"/>
            <a:ext cx="387558" cy="387558"/>
          </a:xfrm>
          <a:prstGeom prst="rect">
            <a:avLst/>
          </a:prstGeom>
        </p:spPr>
      </p:pic>
      <p:sp>
        <p:nvSpPr>
          <p:cNvPr id="66" name="Retângulo 65"/>
          <p:cNvSpPr/>
          <p:nvPr/>
        </p:nvSpPr>
        <p:spPr>
          <a:xfrm>
            <a:off x="2690235" y="4138009"/>
            <a:ext cx="547366" cy="136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000" b="1" dirty="0" smtClean="0"/>
              <a:t>OUCBT</a:t>
            </a:r>
            <a:endParaRPr lang="pt-BR" sz="1000" dirty="0"/>
          </a:p>
        </p:txBody>
      </p:sp>
      <p:sp>
        <p:nvSpPr>
          <p:cNvPr id="67" name="Retângulo 66"/>
          <p:cNvSpPr/>
          <p:nvPr/>
        </p:nvSpPr>
        <p:spPr>
          <a:xfrm>
            <a:off x="575250" y="4794978"/>
            <a:ext cx="1592354" cy="571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t-BR" sz="1200" b="1" dirty="0" smtClean="0"/>
              <a:t>EMPREENDEDORES</a:t>
            </a:r>
          </a:p>
          <a:p>
            <a:r>
              <a:rPr lang="pt-BR" sz="1000" dirty="0" smtClean="0"/>
              <a:t>Interesse de empreendedores para construir no perímetro da OUCBT</a:t>
            </a:r>
            <a:endParaRPr lang="pt-BR" sz="1000" dirty="0"/>
          </a:p>
        </p:txBody>
      </p:sp>
      <p:sp>
        <p:nvSpPr>
          <p:cNvPr id="68" name="Retângulo 67"/>
          <p:cNvSpPr/>
          <p:nvPr/>
        </p:nvSpPr>
        <p:spPr>
          <a:xfrm>
            <a:off x="3866680" y="4127584"/>
            <a:ext cx="859368" cy="272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000" b="1" dirty="0" smtClean="0"/>
              <a:t>COEFICIENTE BÁSICO</a:t>
            </a:r>
            <a:endParaRPr lang="pt-BR" sz="1000" dirty="0"/>
          </a:p>
        </p:txBody>
      </p:sp>
      <p:sp>
        <p:nvSpPr>
          <p:cNvPr id="69" name="Retângulo 68"/>
          <p:cNvSpPr/>
          <p:nvPr/>
        </p:nvSpPr>
        <p:spPr>
          <a:xfrm>
            <a:off x="4835571" y="4127584"/>
            <a:ext cx="859368" cy="272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000" b="1" dirty="0" smtClean="0"/>
              <a:t>COEFICIENTE MÁXIMO</a:t>
            </a:r>
            <a:endParaRPr lang="pt-BR" sz="1000" dirty="0"/>
          </a:p>
        </p:txBody>
      </p:sp>
      <p:sp>
        <p:nvSpPr>
          <p:cNvPr id="70" name="Retângulo 69"/>
          <p:cNvSpPr/>
          <p:nvPr/>
        </p:nvSpPr>
        <p:spPr>
          <a:xfrm>
            <a:off x="3866680" y="5621416"/>
            <a:ext cx="859368" cy="272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000" b="1" dirty="0" smtClean="0"/>
              <a:t>COEFICIENTE BÁSICO</a:t>
            </a:r>
            <a:endParaRPr lang="pt-BR" sz="1000" dirty="0"/>
          </a:p>
        </p:txBody>
      </p:sp>
      <p:sp>
        <p:nvSpPr>
          <p:cNvPr id="71" name="Retângulo 70"/>
          <p:cNvSpPr/>
          <p:nvPr/>
        </p:nvSpPr>
        <p:spPr>
          <a:xfrm>
            <a:off x="4835571" y="5621416"/>
            <a:ext cx="859368" cy="272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000" b="1" dirty="0" smtClean="0"/>
              <a:t>COEFICIENTE MÁXIMO</a:t>
            </a:r>
            <a:endParaRPr lang="pt-BR" sz="1000" dirty="0"/>
          </a:p>
        </p:txBody>
      </p:sp>
      <p:sp>
        <p:nvSpPr>
          <p:cNvPr id="72" name="Retângulo 71"/>
          <p:cNvSpPr/>
          <p:nvPr/>
        </p:nvSpPr>
        <p:spPr>
          <a:xfrm>
            <a:off x="5781998" y="3362129"/>
            <a:ext cx="859368" cy="1905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400" b="1" dirty="0" smtClean="0"/>
              <a:t>CEPAC</a:t>
            </a:r>
            <a:endParaRPr lang="pt-BR" sz="1400" dirty="0"/>
          </a:p>
        </p:txBody>
      </p:sp>
      <p:sp>
        <p:nvSpPr>
          <p:cNvPr id="73" name="Retângulo 72"/>
          <p:cNvSpPr/>
          <p:nvPr/>
        </p:nvSpPr>
        <p:spPr>
          <a:xfrm>
            <a:off x="5874675" y="4897839"/>
            <a:ext cx="94361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400" b="1" dirty="0" smtClean="0"/>
              <a:t>OUTORGA</a:t>
            </a:r>
            <a:endParaRPr lang="pt-BR" sz="1400" dirty="0"/>
          </a:p>
        </p:txBody>
      </p:sp>
      <p:sp>
        <p:nvSpPr>
          <p:cNvPr id="82" name="Retângulo 81"/>
          <p:cNvSpPr/>
          <p:nvPr/>
        </p:nvSpPr>
        <p:spPr>
          <a:xfrm>
            <a:off x="7711362" y="4476395"/>
            <a:ext cx="859368" cy="272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000" b="1" dirty="0" smtClean="0"/>
              <a:t>PODER PÚBLICO</a:t>
            </a:r>
            <a:endParaRPr lang="pt-BR" sz="1000" dirty="0"/>
          </a:p>
        </p:txBody>
      </p:sp>
      <p:sp>
        <p:nvSpPr>
          <p:cNvPr id="83" name="Retângulo 82"/>
          <p:cNvSpPr/>
          <p:nvPr/>
        </p:nvSpPr>
        <p:spPr>
          <a:xfrm>
            <a:off x="2167604" y="5898613"/>
            <a:ext cx="1609207" cy="136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000" b="1" dirty="0" smtClean="0"/>
              <a:t>Município de São Paulo</a:t>
            </a:r>
            <a:endParaRPr lang="pt-BR" sz="1000" dirty="0"/>
          </a:p>
        </p:txBody>
      </p:sp>
      <p:pic>
        <p:nvPicPr>
          <p:cNvPr id="86" name="Imagem 85" descr="OUCBT_audiencias-minuta_elementos_2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46201" y="3283433"/>
            <a:ext cx="421258" cy="412833"/>
          </a:xfrm>
          <a:prstGeom prst="rect">
            <a:avLst/>
          </a:prstGeom>
        </p:spPr>
      </p:pic>
      <p:cxnSp>
        <p:nvCxnSpPr>
          <p:cNvPr id="89" name="Conector de seta reta 88"/>
          <p:cNvCxnSpPr/>
          <p:nvPr/>
        </p:nvCxnSpPr>
        <p:spPr>
          <a:xfrm flipV="1">
            <a:off x="2285556" y="3734900"/>
            <a:ext cx="202204" cy="1025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de seta reta 90"/>
          <p:cNvCxnSpPr/>
          <p:nvPr/>
        </p:nvCxnSpPr>
        <p:spPr>
          <a:xfrm>
            <a:off x="2285556" y="4655278"/>
            <a:ext cx="202204" cy="130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angulado 51"/>
          <p:cNvCxnSpPr>
            <a:stCxn id="72" idx="2"/>
            <a:endCxn id="1029" idx="0"/>
          </p:cNvCxnSpPr>
          <p:nvPr/>
        </p:nvCxnSpPr>
        <p:spPr>
          <a:xfrm rot="16200000" flipH="1">
            <a:off x="6463084" y="3301293"/>
            <a:ext cx="550342" cy="1053147"/>
          </a:xfrm>
          <a:prstGeom prst="bentConnector3">
            <a:avLst>
              <a:gd name="adj1" fmla="val 43078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angulado 51"/>
          <p:cNvCxnSpPr>
            <a:stCxn id="73" idx="2"/>
            <a:endCxn id="1029" idx="2"/>
          </p:cNvCxnSpPr>
          <p:nvPr/>
        </p:nvCxnSpPr>
        <p:spPr>
          <a:xfrm rot="5400000" flipH="1" flipV="1">
            <a:off x="6772225" y="4620679"/>
            <a:ext cx="66864" cy="918344"/>
          </a:xfrm>
          <a:prstGeom prst="bentConnector3">
            <a:avLst>
              <a:gd name="adj1" fmla="val -341888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de seta reta 86"/>
          <p:cNvCxnSpPr/>
          <p:nvPr/>
        </p:nvCxnSpPr>
        <p:spPr>
          <a:xfrm flipV="1">
            <a:off x="7471876" y="3351522"/>
            <a:ext cx="8424" cy="85570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/>
          <p:nvPr/>
        </p:nvCxnSpPr>
        <p:spPr>
          <a:xfrm>
            <a:off x="7474012" y="5017551"/>
            <a:ext cx="12575" cy="788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6" name="Imagem 5" descr="OUCBT_audiencias-MOBILIDA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" y="19050"/>
            <a:ext cx="9144000" cy="68580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rgbClr val="4D4D4D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rgbClr val="4D4D4D"/>
                </a:solidFill>
              </a:rPr>
              <a:t>AMBIENTAL</a:t>
            </a:r>
          </a:p>
          <a:p>
            <a:r>
              <a:rPr lang="pt-BR" b="1" dirty="0" smtClean="0">
                <a:solidFill>
                  <a:srgbClr val="F09600"/>
                </a:solidFill>
              </a:rPr>
              <a:t>MOBILIDADE</a:t>
            </a:r>
            <a:endParaRPr lang="pt-BR" sz="1400" dirty="0" smtClean="0">
              <a:solidFill>
                <a:schemeClr val="accent6"/>
              </a:solidFill>
            </a:endParaRP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HABITAÇÃO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Mobilidade consolidada</a:t>
            </a:r>
          </a:p>
        </p:txBody>
      </p:sp>
      <p:pic>
        <p:nvPicPr>
          <p:cNvPr id="9" name="Imagem 8" descr="simb__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2936" y="4438650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0" name="Imagem 9" descr="simb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8261" y="1484568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1" name="Imagem 10" descr="simb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2186" y="3426336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2" name="Imagem 11" descr="simb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8436" y="4197861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3" name="Imagem 12" descr="simb__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4054" y="4893186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4" name="Imagem 13" descr="simb__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5936" y="4778886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5" name="Imagem 14" descr="simb__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8486" y="3619500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6" name="Imagem 15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27111" y="1563432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7" name="Imagem 16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2536" y="2163299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9" name="Imagem 18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49850" y="2916375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0" name="Imagem 19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9136" y="4112136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1" name="Imagem 20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32086" y="4603536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2" name="Imagem 21" descr="simb_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5686" y="4930050"/>
            <a:ext cx="179250" cy="1792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3" name="Imagem 22" descr="simb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49850" y="2445261"/>
            <a:ext cx="193164" cy="1931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26" name="CaixaDeTexto 25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Conector de seta reta 32"/>
          <p:cNvCxnSpPr>
            <a:stCxn id="32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>
            <a:stCxn id="26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>
            <a:stCxn id="27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>
            <a:stCxn id="29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>
            <a:stCxn id="30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9" name="Imagem 8" descr="OUCBT_audiencias-TRABALHO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" y="10596"/>
            <a:ext cx="9144000" cy="6855858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rgbClr val="4D4D4D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rgbClr val="4D4D4D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b="1" dirty="0" smtClean="0">
                <a:solidFill>
                  <a:srgbClr val="F09600"/>
                </a:solidFill>
              </a:rPr>
              <a:t>TRABALHO</a:t>
            </a:r>
            <a:endParaRPr lang="pt-BR" sz="1400" dirty="0" smtClean="0">
              <a:solidFill>
                <a:schemeClr val="accent6"/>
              </a:solidFill>
            </a:endParaRPr>
          </a:p>
          <a:p>
            <a:r>
              <a:rPr lang="pt-BR" sz="1400" dirty="0" smtClean="0">
                <a:solidFill>
                  <a:schemeClr val="accent6"/>
                </a:solidFill>
              </a:rPr>
              <a:t>HABITAÇÃO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</a:p>
          <a:p>
            <a:r>
              <a:rPr lang="pt-BR" sz="1400" dirty="0" smtClean="0">
                <a:solidFill>
                  <a:srgbClr val="4D4D4D"/>
                </a:solidFill>
              </a:rPr>
              <a:t>PATRIMÔNIO</a:t>
            </a:r>
            <a:endParaRPr lang="pt-B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Setores produtivos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33975" y="1491079"/>
            <a:ext cx="1501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Polo criativo</a:t>
            </a:r>
            <a:endParaRPr lang="pt-BR" sz="16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567362" y="2902952"/>
            <a:ext cx="1755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Polo industrial</a:t>
            </a:r>
            <a:endParaRPr lang="pt-BR" sz="16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457950" y="4760327"/>
            <a:ext cx="1755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Polo logístico</a:t>
            </a:r>
            <a:endParaRPr lang="pt-BR" sz="1600" b="1" dirty="0"/>
          </a:p>
        </p:txBody>
      </p:sp>
      <p:cxnSp>
        <p:nvCxnSpPr>
          <p:cNvPr id="14" name="Conector reto 13"/>
          <p:cNvCxnSpPr/>
          <p:nvPr/>
        </p:nvCxnSpPr>
        <p:spPr>
          <a:xfrm>
            <a:off x="3924300" y="1647825"/>
            <a:ext cx="10953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4471987" y="3072229"/>
            <a:ext cx="10953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5362575" y="4929604"/>
            <a:ext cx="10953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Conector de seta reta 26"/>
          <p:cNvCxnSpPr>
            <a:stCxn id="26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>
            <a:stCxn id="20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>
            <a:stCxn id="21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>
            <a:stCxn id="23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>
            <a:stCxn id="24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9" name="Imagem 8" descr="OUCBT_audiencias-TRABALHO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" y="10596"/>
            <a:ext cx="9144000" cy="6855858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rgbClr val="4D4D4D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rgbClr val="4D4D4D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b="1" dirty="0" smtClean="0">
                <a:solidFill>
                  <a:srgbClr val="F09600"/>
                </a:solidFill>
              </a:rPr>
              <a:t>TRABALHO</a:t>
            </a:r>
            <a:endParaRPr lang="pt-BR" sz="1400" dirty="0" smtClean="0">
              <a:solidFill>
                <a:schemeClr val="accent6"/>
              </a:solidFill>
            </a:endParaRPr>
          </a:p>
          <a:p>
            <a:r>
              <a:rPr lang="pt-BR" sz="1400" dirty="0" smtClean="0">
                <a:solidFill>
                  <a:schemeClr val="accent6"/>
                </a:solidFill>
              </a:rPr>
              <a:t>HABITAÇÃO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Corredores de centralidade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Conector de seta reta 18"/>
          <p:cNvCxnSpPr>
            <a:stCxn id="17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stCxn id="11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>
            <a:stCxn id="12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>
            <a:stCxn id="14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15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11" name="Imagem 10" descr="OUCBT_audiencias-HABITACA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5" y="20121"/>
            <a:ext cx="9144000" cy="68558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Áreas atuais consolidadas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chemeClr val="accent6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pPr lvl="0"/>
            <a:r>
              <a:rPr lang="pt-BR" b="1" dirty="0" smtClean="0">
                <a:solidFill>
                  <a:srgbClr val="F09600"/>
                </a:solidFill>
              </a:rPr>
              <a:t>HABITAÇÃO</a:t>
            </a:r>
          </a:p>
          <a:p>
            <a:pPr lvl="0"/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dirty="0" smtClean="0">
              <a:solidFill>
                <a:srgbClr val="F096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ector de seta reta 19"/>
          <p:cNvCxnSpPr>
            <a:stCxn id="19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>
            <a:stCxn id="9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3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15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6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9" name="Imagem 8" descr="OUCBT_audiencias-HABITACA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" y="39171"/>
            <a:ext cx="9144000" cy="68558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Bairros centrais e estações de transporte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chemeClr val="accent6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pPr lvl="0"/>
            <a:r>
              <a:rPr lang="pt-BR" b="1" dirty="0" smtClean="0">
                <a:solidFill>
                  <a:srgbClr val="F09600"/>
                </a:solidFill>
              </a:rPr>
              <a:t>HABITAÇÃO</a:t>
            </a:r>
          </a:p>
          <a:p>
            <a:pPr lvl="0"/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dirty="0" smtClean="0">
              <a:solidFill>
                <a:srgbClr val="F096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ector de seta reta 19"/>
          <p:cNvCxnSpPr>
            <a:stCxn id="19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>
            <a:stCxn id="11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3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15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6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8" name="Imagem 7" descr="OUCBT_audiencias-HABITACA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" y="20121"/>
            <a:ext cx="9144000" cy="68558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Áreas de requalificação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chemeClr val="accent6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pPr lvl="0"/>
            <a:r>
              <a:rPr lang="pt-BR" b="1" dirty="0" smtClean="0">
                <a:solidFill>
                  <a:srgbClr val="F09600"/>
                </a:solidFill>
              </a:rPr>
              <a:t>HABITAÇÃO</a:t>
            </a:r>
          </a:p>
          <a:p>
            <a:pPr lvl="0"/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  <a:r>
              <a:rPr lang="pt-BR" sz="1400" dirty="0" smtClean="0">
                <a:solidFill>
                  <a:srgbClr val="4D4D4D"/>
                </a:solidFill>
              </a:rPr>
              <a:t> PATRIMÔNIO</a:t>
            </a:r>
            <a:endParaRPr lang="pt-BR" sz="1400" dirty="0" smtClean="0">
              <a:solidFill>
                <a:srgbClr val="F096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ector de seta reta 19"/>
          <p:cNvCxnSpPr>
            <a:stCxn id="19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>
            <a:stCxn id="12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3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15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6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9" name="Imagem 8" descr="OUCBT_audiencias-HABITACAO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" y="20121"/>
            <a:ext cx="9144000" cy="68558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5717510"/>
            <a:ext cx="91440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Áreas de adensamento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chemeClr val="accent6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pPr lvl="0"/>
            <a:r>
              <a:rPr lang="pt-BR" b="1" dirty="0" smtClean="0">
                <a:solidFill>
                  <a:srgbClr val="F09600"/>
                </a:solidFill>
              </a:rPr>
              <a:t>HABITAÇÃO</a:t>
            </a:r>
          </a:p>
          <a:p>
            <a:pPr lvl="0"/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</a:p>
          <a:p>
            <a:pPr lvl="0"/>
            <a:r>
              <a:rPr lang="pt-BR" sz="1400" dirty="0" smtClean="0">
                <a:solidFill>
                  <a:srgbClr val="4D4D4D"/>
                </a:solidFill>
              </a:rPr>
              <a:t>PATRIMÔNIO</a:t>
            </a:r>
            <a:endParaRPr lang="pt-BR" sz="1400" dirty="0" smtClean="0">
              <a:solidFill>
                <a:srgbClr val="F096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71578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891905" y="240493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508149" y="310983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044033" y="395781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500966" y="5247760"/>
            <a:ext cx="139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13892" y="328948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-730014" y="18021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ector de seta reta 19"/>
          <p:cNvCxnSpPr>
            <a:stCxn id="19" idx="3"/>
          </p:cNvCxnSpPr>
          <p:nvPr/>
        </p:nvCxnSpPr>
        <p:spPr>
          <a:xfrm>
            <a:off x="1574242" y="1971435"/>
            <a:ext cx="1143906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2718148" y="3487792"/>
            <a:ext cx="12804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>
            <a:stCxn id="12" idx="1"/>
          </p:cNvCxnSpPr>
          <p:nvPr/>
        </p:nvCxnSpPr>
        <p:spPr>
          <a:xfrm flipH="1">
            <a:off x="4146236" y="1971435"/>
            <a:ext cx="1225342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3" idx="1"/>
          </p:cNvCxnSpPr>
          <p:nvPr/>
        </p:nvCxnSpPr>
        <p:spPr>
          <a:xfrm flipH="1">
            <a:off x="4848225" y="2574209"/>
            <a:ext cx="1043680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15" idx="1"/>
          </p:cNvCxnSpPr>
          <p:nvPr/>
        </p:nvCxnSpPr>
        <p:spPr>
          <a:xfrm flipH="1">
            <a:off x="5413985" y="4127094"/>
            <a:ext cx="1630048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6" idx="1"/>
          </p:cNvCxnSpPr>
          <p:nvPr/>
        </p:nvCxnSpPr>
        <p:spPr>
          <a:xfrm flipH="1">
            <a:off x="5371579" y="5417037"/>
            <a:ext cx="2129387" cy="0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H="1">
            <a:off x="4676775" y="3279112"/>
            <a:ext cx="1831374" cy="10377"/>
          </a:xfrm>
          <a:prstGeom prst="straightConnector1">
            <a:avLst/>
          </a:prstGeom>
          <a:ln w="9525">
            <a:solidFill>
              <a:srgbClr val="F096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26" name="Imagem 25" descr="OUCBT_audiencias-contexto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847843" y="361740"/>
            <a:ext cx="1964562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chemeClr val="accent6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pPr lvl="0"/>
            <a:r>
              <a:rPr lang="pt-BR" b="1" dirty="0" smtClean="0">
                <a:solidFill>
                  <a:srgbClr val="F09600"/>
                </a:solidFill>
              </a:rPr>
              <a:t>HABITAÇÃO</a:t>
            </a:r>
          </a:p>
          <a:p>
            <a:pPr lvl="0"/>
            <a:r>
              <a:rPr lang="pt-BR" sz="1400" dirty="0" smtClean="0">
                <a:solidFill>
                  <a:schemeClr val="accent6"/>
                </a:solidFill>
              </a:rPr>
              <a:t>EQUIPAMENTO</a:t>
            </a:r>
          </a:p>
          <a:p>
            <a:pPr lvl="0"/>
            <a:r>
              <a:rPr lang="pt-BR" sz="1400" dirty="0" smtClean="0">
                <a:solidFill>
                  <a:srgbClr val="4D4D4D"/>
                </a:solidFill>
              </a:rPr>
              <a:t>PATRIMÔNIO</a:t>
            </a:r>
            <a:endParaRPr lang="pt-BR" sz="1400" dirty="0" smtClean="0">
              <a:solidFill>
                <a:srgbClr val="F096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523753" y="144021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19.611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73.969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315841" y="235482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17.504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42.534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pt-BR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891905" y="321892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7.288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18.420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467969" y="427988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11.496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23.919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523753" y="566719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27.916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89.033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35321" y="348779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41.960 107.766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-264271" y="1759600"/>
            <a:ext cx="230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13.873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35.880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23528" y="6427932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UH </a:t>
            </a:r>
            <a:r>
              <a:rPr lang="pt-BR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t-B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Unidades Habitacionais</a:t>
            </a:r>
            <a:endParaRPr lang="pt-BR" sz="1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HIS</a:t>
            </a:r>
            <a:r>
              <a:rPr lang="pt-BR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- Habitações de Interesse Social</a:t>
            </a:r>
            <a:endParaRPr lang="pt-BR" sz="1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51518" y="4733828"/>
            <a:ext cx="3398770" cy="170663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Habitantes: 139.648 </a:t>
            </a: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391.521</a:t>
            </a:r>
            <a:endParaRPr lang="pt-BR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Densidade: 84 </a:t>
            </a: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235hab/ha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Atendimento de até 20.000 HIS</a:t>
            </a:r>
            <a:endParaRPr lang="pt-BR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OUCBT_audiencias-minuta_pue_BASE-PB.png"/>
          <p:cNvPicPr>
            <a:picLocks noChangeAspect="1"/>
          </p:cNvPicPr>
          <p:nvPr/>
        </p:nvPicPr>
        <p:blipFill>
          <a:blip r:embed="rId2" cstate="print"/>
          <a:srcRect l="15055"/>
          <a:stretch>
            <a:fillRect/>
          </a:stretch>
        </p:blipFill>
        <p:spPr>
          <a:xfrm>
            <a:off x="1376624" y="0"/>
            <a:ext cx="7767376" cy="685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1" y="0"/>
            <a:ext cx="9847385" cy="686804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25" name="Imagem 24" descr="OUCBT_audiencias-contexto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847842" y="361740"/>
            <a:ext cx="2105657" cy="1929284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r>
              <a:rPr lang="pt-BR" sz="1400" dirty="0" smtClean="0">
                <a:solidFill>
                  <a:schemeClr val="accent6"/>
                </a:solidFill>
              </a:rPr>
              <a:t>DENSIDADE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AMBIENTAL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MOBILIDADE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TRABALHO</a:t>
            </a:r>
          </a:p>
          <a:p>
            <a:r>
              <a:rPr lang="pt-BR" sz="1400" dirty="0" smtClean="0">
                <a:solidFill>
                  <a:schemeClr val="accent6"/>
                </a:solidFill>
              </a:rPr>
              <a:t>HABITAÇÃO</a:t>
            </a:r>
          </a:p>
          <a:p>
            <a:pPr lvl="0"/>
            <a:r>
              <a:rPr lang="pt-BR" b="1" dirty="0" smtClean="0">
                <a:solidFill>
                  <a:srgbClr val="F09600"/>
                </a:solidFill>
              </a:rPr>
              <a:t>EQUIPAMENTOS</a:t>
            </a:r>
          </a:p>
          <a:p>
            <a:r>
              <a:rPr lang="pt-BR" sz="1400" dirty="0" smtClean="0">
                <a:solidFill>
                  <a:srgbClr val="4D4D4D"/>
                </a:solidFill>
              </a:rPr>
              <a:t>PATRIMÔNIO</a:t>
            </a:r>
            <a:endParaRPr lang="pt-BR" dirty="0" smtClean="0">
              <a:solidFill>
                <a:srgbClr val="F09600"/>
              </a:solidFill>
            </a:endParaRPr>
          </a:p>
        </p:txBody>
      </p:sp>
      <p:grpSp>
        <p:nvGrpSpPr>
          <p:cNvPr id="14" name="Grupo 89"/>
          <p:cNvGrpSpPr/>
          <p:nvPr/>
        </p:nvGrpSpPr>
        <p:grpSpPr>
          <a:xfrm>
            <a:off x="107504" y="5057642"/>
            <a:ext cx="3384376" cy="1646894"/>
            <a:chOff x="5868144" y="289102"/>
            <a:chExt cx="3528392" cy="1646894"/>
          </a:xfrm>
        </p:grpSpPr>
        <p:sp>
          <p:nvSpPr>
            <p:cNvPr id="15" name="Retângulo de cantos arredondados 78"/>
            <p:cNvSpPr/>
            <p:nvPr/>
          </p:nvSpPr>
          <p:spPr>
            <a:xfrm>
              <a:off x="5868144" y="289102"/>
              <a:ext cx="3528392" cy="1627729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indent="180975">
                <a:lnSpc>
                  <a:spcPts val="1600"/>
                </a:lnSpc>
                <a:tabLst>
                  <a:tab pos="180975" algn="l"/>
                </a:tabLst>
              </a:pPr>
              <a:r>
                <a:rPr lang="pt-B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98 EQUIPAMENTOS EXISTENTES</a:t>
              </a:r>
              <a:br>
                <a:rPr lang="pt-B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pt-B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+ 112 NOVOS EQUIPAMENTOS</a:t>
              </a:r>
            </a:p>
          </p:txBody>
        </p:sp>
        <p:sp>
          <p:nvSpPr>
            <p:cNvPr id="29" name="CaixaDeTexto 82"/>
            <p:cNvSpPr txBox="1"/>
            <p:nvPr/>
          </p:nvSpPr>
          <p:spPr>
            <a:xfrm>
              <a:off x="6516216" y="1412776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+87</a:t>
              </a:r>
              <a:r>
                <a:rPr lang="pt-BR" sz="8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pt-BR" sz="800" dirty="0" smtClean="0">
                  <a:latin typeface="Arial" pitchFamily="34" charset="0"/>
                  <a:cs typeface="Arial" pitchFamily="34" charset="0"/>
                </a:rPr>
              </a:br>
              <a:r>
                <a:rPr lang="pt-BR" sz="800" dirty="0" smtClean="0">
                  <a:latin typeface="Arial" pitchFamily="34" charset="0"/>
                  <a:cs typeface="Arial" pitchFamily="34" charset="0"/>
                </a:rPr>
                <a:t>Educação</a:t>
              </a:r>
              <a:endParaRPr lang="pt-BR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CaixaDeTexto 83"/>
            <p:cNvSpPr txBox="1"/>
            <p:nvPr/>
          </p:nvSpPr>
          <p:spPr>
            <a:xfrm>
              <a:off x="7812360" y="1412776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+3 </a:t>
              </a:r>
              <a:r>
                <a:rPr lang="pt-BR" sz="8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pt-BR" sz="800" dirty="0" smtClean="0">
                  <a:latin typeface="Arial" pitchFamily="34" charset="0"/>
                  <a:cs typeface="Arial" pitchFamily="34" charset="0"/>
                </a:rPr>
              </a:br>
              <a:r>
                <a:rPr lang="pt-BR" sz="800" dirty="0" smtClean="0">
                  <a:latin typeface="Arial" pitchFamily="34" charset="0"/>
                  <a:cs typeface="Arial" pitchFamily="34" charset="0"/>
                </a:rPr>
                <a:t>Esporte</a:t>
              </a:r>
              <a:endParaRPr lang="pt-BR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CaixaDeTexto 84"/>
            <p:cNvSpPr txBox="1"/>
            <p:nvPr/>
          </p:nvSpPr>
          <p:spPr>
            <a:xfrm>
              <a:off x="8532440" y="1412776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+12</a:t>
              </a:r>
              <a:br>
                <a:rPr lang="pt-BR" sz="1200" dirty="0" smtClean="0">
                  <a:latin typeface="Arial" pitchFamily="34" charset="0"/>
                  <a:cs typeface="Arial" pitchFamily="34" charset="0"/>
                </a:rPr>
              </a:br>
              <a:r>
                <a:rPr lang="pt-BR" sz="800" dirty="0" smtClean="0">
                  <a:latin typeface="Arial" pitchFamily="34" charset="0"/>
                  <a:cs typeface="Arial" pitchFamily="34" charset="0"/>
                </a:rPr>
                <a:t>Saúde</a:t>
              </a:r>
              <a:endParaRPr lang="pt-BR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CaixaDeTexto 87"/>
            <p:cNvSpPr txBox="1"/>
            <p:nvPr/>
          </p:nvSpPr>
          <p:spPr>
            <a:xfrm>
              <a:off x="7236296" y="141277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+7</a:t>
              </a:r>
              <a:r>
                <a:rPr lang="pt-BR" sz="8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pt-BR" sz="800" dirty="0" smtClean="0">
                  <a:latin typeface="Arial" pitchFamily="34" charset="0"/>
                  <a:cs typeface="Arial" pitchFamily="34" charset="0"/>
                </a:rPr>
              </a:br>
              <a:r>
                <a:rPr lang="pt-BR" sz="800" dirty="0" smtClean="0">
                  <a:latin typeface="Arial" pitchFamily="34" charset="0"/>
                  <a:cs typeface="Arial" pitchFamily="34" charset="0"/>
                </a:rPr>
                <a:t>Assistência Social</a:t>
              </a:r>
              <a:endParaRPr lang="pt-BR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CaixaDeTexto 88"/>
            <p:cNvSpPr txBox="1"/>
            <p:nvPr/>
          </p:nvSpPr>
          <p:spPr>
            <a:xfrm>
              <a:off x="5868144" y="1412776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>
                  <a:latin typeface="Arial" pitchFamily="34" charset="0"/>
                  <a:cs typeface="Arial" pitchFamily="34" charset="0"/>
                </a:rPr>
                <a:t>+3 </a:t>
              </a:r>
              <a:br>
                <a:rPr lang="pt-BR" sz="1200" dirty="0" smtClean="0">
                  <a:latin typeface="Arial" pitchFamily="34" charset="0"/>
                  <a:cs typeface="Arial" pitchFamily="34" charset="0"/>
                </a:rPr>
              </a:br>
              <a:r>
                <a:rPr lang="pt-BR" sz="800" dirty="0" smtClean="0">
                  <a:latin typeface="Arial" pitchFamily="34" charset="0"/>
                  <a:cs typeface="Arial" pitchFamily="34" charset="0"/>
                </a:rPr>
                <a:t>Cultura</a:t>
              </a:r>
              <a:endParaRPr lang="pt-BR" sz="8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7" name="Imagem 36" descr="0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834" y="5799508"/>
            <a:ext cx="381000" cy="381000"/>
          </a:xfrm>
          <a:prstGeom prst="rect">
            <a:avLst/>
          </a:prstGeom>
        </p:spPr>
      </p:pic>
      <p:pic>
        <p:nvPicPr>
          <p:cNvPr id="38" name="Imagem 37" descr="0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1054" y="5799508"/>
            <a:ext cx="381000" cy="381000"/>
          </a:xfrm>
          <a:prstGeom prst="rect">
            <a:avLst/>
          </a:prstGeom>
        </p:spPr>
      </p:pic>
      <p:pic>
        <p:nvPicPr>
          <p:cNvPr id="39" name="Imagem 38" descr="0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268" y="5799508"/>
            <a:ext cx="381000" cy="381000"/>
          </a:xfrm>
          <a:prstGeom prst="rect">
            <a:avLst/>
          </a:prstGeom>
        </p:spPr>
      </p:pic>
      <p:pic>
        <p:nvPicPr>
          <p:cNvPr id="40" name="Imagem 39" descr="0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2506" y="5770172"/>
            <a:ext cx="381000" cy="381000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1921" y="5770172"/>
            <a:ext cx="393239" cy="41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CaixaDeTexto 43"/>
          <p:cNvSpPr txBox="1"/>
          <p:nvPr/>
        </p:nvSpPr>
        <p:spPr>
          <a:xfrm>
            <a:off x="4523753" y="144021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Mooca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19.611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73.969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5315841" y="235482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Parque da Mooca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17.504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42.534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pt-BR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5891905" y="321892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Henry Ford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7.288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18.420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467969" y="427988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Prudente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11.496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23.919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4523753" y="566719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Vila Carioca</a:t>
            </a:r>
          </a:p>
          <a:p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27.916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89.033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635321" y="348779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Ipiranga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41.960 107.766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-264271" y="1759600"/>
            <a:ext cx="230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Cambuci</a:t>
            </a:r>
            <a:endParaRPr lang="es-ES" sz="16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13.873 </a:t>
            </a:r>
            <a:r>
              <a:rPr lang="pt-B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 35.880 </a:t>
            </a:r>
            <a:r>
              <a:rPr lang="pt-B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/>
              </a:rPr>
              <a:t>hab</a:t>
            </a:r>
            <a:endParaRPr lang="es-ES" sz="1400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2288" y="0"/>
            <a:ext cx="680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DESTINAÇÃO MÍNIMA OBRIGATÓRIA DE RECURSOS </a:t>
            </a:r>
            <a:endParaRPr lang="pt-BR" dirty="0" smtClean="0">
              <a:solidFill>
                <a:srgbClr val="F09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OUCBT_audiencias-minuta_elemento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389" y="1330245"/>
            <a:ext cx="902129" cy="7683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5525318" y="2164514"/>
            <a:ext cx="15254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400" dirty="0" smtClean="0">
                <a:latin typeface="Arial" pitchFamily="34" charset="0"/>
                <a:cs typeface="Arial" pitchFamily="34" charset="0"/>
              </a:rPr>
            </a:br>
            <a:endParaRPr lang="es-E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2288" y="606493"/>
            <a:ext cx="4183241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87313"/>
            <a:r>
              <a:rPr lang="es-ES" b="1" dirty="0" smtClean="0">
                <a:latin typeface="Arial" pitchFamily="34" charset="0"/>
                <a:cs typeface="Arial" pitchFamily="34" charset="0"/>
              </a:rPr>
              <a:t>GRUPO DE GESTÃO</a:t>
            </a:r>
          </a:p>
          <a:p>
            <a:pPr marL="87313"/>
            <a:r>
              <a:rPr lang="es-ES" sz="1200" dirty="0" err="1" smtClean="0">
                <a:latin typeface="Arial" pitchFamily="34" charset="0"/>
                <a:cs typeface="Arial" pitchFamily="34" charset="0"/>
              </a:rPr>
              <a:t>Distribui</a:t>
            </a:r>
            <a:r>
              <a:rPr lang="es-ES" sz="1200" dirty="0" smtClean="0">
                <a:latin typeface="Arial" pitchFamily="34" charset="0"/>
                <a:cs typeface="Arial" pitchFamily="34" charset="0"/>
              </a:rPr>
              <a:t> os recursos para:</a:t>
            </a:r>
          </a:p>
          <a:p>
            <a:pPr marL="87313"/>
            <a:endParaRPr lang="es-ES" sz="1200" b="1" dirty="0" smtClean="0">
              <a:solidFill>
                <a:srgbClr val="F09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m 6" descr="OUCBT_audiencias-minuta_elemento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863" y="4685455"/>
            <a:ext cx="553601" cy="471488"/>
          </a:xfrm>
          <a:prstGeom prst="rect">
            <a:avLst/>
          </a:prstGeom>
        </p:spPr>
      </p:pic>
      <p:pic>
        <p:nvPicPr>
          <p:cNvPr id="12" name="Imagem 11" descr="OUCBT_audiencias-minuta_elemento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643" y="2878328"/>
            <a:ext cx="757507" cy="645149"/>
          </a:xfrm>
          <a:prstGeom prst="rect">
            <a:avLst/>
          </a:prstGeom>
        </p:spPr>
      </p:pic>
      <p:sp>
        <p:nvSpPr>
          <p:cNvPr id="48" name="CaixaDeTexto 47"/>
          <p:cNvSpPr txBox="1"/>
          <p:nvPr/>
        </p:nvSpPr>
        <p:spPr>
          <a:xfrm>
            <a:off x="5480971" y="2163799"/>
            <a:ext cx="3089171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Abertura do rio Tamanduateí </a:t>
            </a:r>
          </a:p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Abertura de ruas para novas ligações</a:t>
            </a:r>
          </a:p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Obras de arte (pontes e viadutos) </a:t>
            </a:r>
          </a:p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Plano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cicloviário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Transporte de média capacidade</a:t>
            </a:r>
          </a:p>
          <a:p>
            <a:pPr marL="86400" indent="-86400"/>
            <a:endParaRPr lang="es-E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tângulo de cantos arredondados 48"/>
          <p:cNvSpPr/>
          <p:nvPr/>
        </p:nvSpPr>
        <p:spPr>
          <a:xfrm>
            <a:off x="5339893" y="1252824"/>
            <a:ext cx="3263154" cy="5138451"/>
          </a:xfrm>
          <a:prstGeom prst="roundRect">
            <a:avLst>
              <a:gd name="adj" fmla="val 445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87313" algn="ctr"/>
            <a:r>
              <a:rPr lang="es-E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ser priorizado pelo</a:t>
            </a:r>
          </a:p>
          <a:p>
            <a:pPr marL="87313" algn="ctr"/>
            <a:r>
              <a:rPr lang="es-E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Grupo de Gestão</a:t>
            </a:r>
          </a:p>
        </p:txBody>
      </p:sp>
      <p:pic>
        <p:nvPicPr>
          <p:cNvPr id="50" name="Imagem 49" descr="OUCBT_audiencias-minuta_elementos_2_p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8547" y="4682555"/>
            <a:ext cx="567951" cy="483709"/>
          </a:xfrm>
          <a:prstGeom prst="rect">
            <a:avLst/>
          </a:prstGeom>
        </p:spPr>
      </p:pic>
      <p:sp>
        <p:nvSpPr>
          <p:cNvPr id="51" name="CaixaDeTexto 50"/>
          <p:cNvSpPr txBox="1"/>
          <p:nvPr/>
        </p:nvSpPr>
        <p:spPr>
          <a:xfrm>
            <a:off x="6415113" y="1489608"/>
            <a:ext cx="218793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33% (1,8bi) para </a:t>
            </a: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MELHORAMENTOS PÚBLICOS E TRANSPORTE 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S" sz="1400" dirty="0" smtClean="0">
                <a:latin typeface="Arial" pitchFamily="34" charset="0"/>
                <a:cs typeface="Arial" pitchFamily="34" charset="0"/>
              </a:rPr>
            </a:br>
            <a:endParaRPr lang="es-ES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Imagem 51" descr="OUCBT_audiencias-minuta_elementos_2_p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7097" y="1331869"/>
            <a:ext cx="902398" cy="768549"/>
          </a:xfrm>
          <a:prstGeom prst="rect">
            <a:avLst/>
          </a:prstGeom>
        </p:spPr>
      </p:pic>
      <p:pic>
        <p:nvPicPr>
          <p:cNvPr id="53" name="Imagem 52" descr="OUCBT_audiencias-minuta_elementos_2_p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9408" y="3270696"/>
            <a:ext cx="757776" cy="645378"/>
          </a:xfrm>
          <a:prstGeom prst="rect">
            <a:avLst/>
          </a:prstGeom>
        </p:spPr>
      </p:pic>
      <p:sp>
        <p:nvSpPr>
          <p:cNvPr id="54" name="CaixaDeTexto 53"/>
          <p:cNvSpPr txBox="1"/>
          <p:nvPr/>
        </p:nvSpPr>
        <p:spPr>
          <a:xfrm>
            <a:off x="5480971" y="3984086"/>
            <a:ext cx="3089171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955.138 m² de áreas verdes</a:t>
            </a:r>
          </a:p>
          <a:p>
            <a:pPr marL="86400" indent="-86400"/>
            <a:r>
              <a:rPr lang="es-ES" sz="1200" dirty="0" smtClean="0">
                <a:latin typeface="Arial" pitchFamily="34" charset="0"/>
                <a:cs typeface="Arial" pitchFamily="34" charset="0"/>
              </a:rPr>
              <a:t>. 11 </a:t>
            </a:r>
            <a:r>
              <a:rPr lang="es-ES" sz="1200" dirty="0" err="1" smtClean="0">
                <a:latin typeface="Arial" pitchFamily="34" charset="0"/>
                <a:cs typeface="Arial" pitchFamily="34" charset="0"/>
              </a:rPr>
              <a:t>novos</a:t>
            </a:r>
            <a:r>
              <a:rPr lang="es-ES" sz="1200" dirty="0" smtClean="0">
                <a:latin typeface="Arial" pitchFamily="34" charset="0"/>
                <a:cs typeface="Arial" pitchFamily="34" charset="0"/>
              </a:rPr>
              <a:t> parques</a:t>
            </a:r>
          </a:p>
          <a:p>
            <a:pPr marL="86400" indent="-86400"/>
            <a:r>
              <a:rPr lang="es-ES" sz="1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ES" sz="1200" dirty="0" err="1" smtClean="0">
                <a:latin typeface="Arial" pitchFamily="34" charset="0"/>
                <a:cs typeface="Arial" pitchFamily="34" charset="0"/>
              </a:rPr>
              <a:t>Cnais</a:t>
            </a:r>
            <a:r>
              <a:rPr lang="es-ES" sz="1200" dirty="0" smtClean="0">
                <a:latin typeface="Arial" pitchFamily="34" charset="0"/>
                <a:cs typeface="Arial" pitchFamily="34" charset="0"/>
              </a:rPr>
              <a:t> e parques </a:t>
            </a:r>
            <a:r>
              <a:rPr lang="es-ES" sz="1200" dirty="0" err="1" smtClean="0">
                <a:latin typeface="Arial" pitchFamily="34" charset="0"/>
                <a:cs typeface="Arial" pitchFamily="34" charset="0"/>
              </a:rPr>
              <a:t>inudáveis</a:t>
            </a:r>
            <a:endParaRPr lang="es-ES" sz="1200" dirty="0" smtClean="0">
              <a:latin typeface="Arial" pitchFamily="34" charset="0"/>
              <a:cs typeface="Arial" pitchFamily="34" charset="0"/>
            </a:endParaRPr>
          </a:p>
          <a:p>
            <a:pPr marL="86400" indent="-86400"/>
            <a:endParaRPr lang="es-E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6377013" y="3433720"/>
            <a:ext cx="21879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18%(1bi) para </a:t>
            </a:r>
            <a:br>
              <a:rPr lang="es-ES" sz="1200" dirty="0" smtClean="0">
                <a:latin typeface="Arial" pitchFamily="34" charset="0"/>
                <a:cs typeface="Arial" pitchFamily="34" charset="0"/>
              </a:rPr>
            </a:b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ÁREAS VERDES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5480971" y="5184562"/>
            <a:ext cx="3089171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Enterramento de fios </a:t>
            </a:r>
          </a:p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Reforma de calçadas </a:t>
            </a:r>
          </a:p>
          <a:p>
            <a:pPr marL="86400" indent="-86400"/>
            <a:r>
              <a:rPr lang="pt-BR" sz="1200" dirty="0" smtClean="0">
                <a:latin typeface="Arial" pitchFamily="34" charset="0"/>
                <a:cs typeface="Arial" pitchFamily="34" charset="0"/>
              </a:rPr>
              <a:t>. Equipamentos de lazer</a:t>
            </a:r>
            <a:endParaRPr lang="es-E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6367488" y="4738971"/>
            <a:ext cx="21879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5%(301mi) para </a:t>
            </a:r>
            <a:br>
              <a:rPr lang="es-ES" sz="1200" dirty="0" smtClean="0">
                <a:latin typeface="Arial" pitchFamily="34" charset="0"/>
                <a:cs typeface="Arial" pitchFamily="34" charset="0"/>
              </a:rPr>
            </a:br>
            <a:r>
              <a:rPr lang="es-ES" sz="1200" b="1" dirty="0" smtClean="0">
                <a:latin typeface="Arial" pitchFamily="34" charset="0"/>
                <a:cs typeface="Arial" pitchFamily="34" charset="0"/>
              </a:rPr>
              <a:t>INTERVENÇÕES ADICIONAIS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605937" y="2160551"/>
            <a:ext cx="4374624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Produção Habitacional</a:t>
            </a:r>
          </a:p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Reurbanização</a:t>
            </a:r>
          </a:p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Regularização fundiária</a:t>
            </a:r>
            <a:endParaRPr lang="es-ES" sz="1200" dirty="0" smtClean="0">
              <a:latin typeface="Arial" pitchFamily="34" charset="0"/>
              <a:cs typeface="Arial" pitchFamily="34" charset="0"/>
            </a:endParaRPr>
          </a:p>
          <a:p>
            <a:pPr marL="86400" indent="-86400"/>
            <a:endParaRPr lang="es-E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tângulo de cantos arredondados 58"/>
          <p:cNvSpPr/>
          <p:nvPr/>
        </p:nvSpPr>
        <p:spPr>
          <a:xfrm>
            <a:off x="470657" y="1249576"/>
            <a:ext cx="4717930" cy="5138451"/>
          </a:xfrm>
          <a:prstGeom prst="roundRect">
            <a:avLst>
              <a:gd name="adj" fmla="val 4454"/>
            </a:avLst>
          </a:prstGeom>
          <a:noFill/>
          <a:ln w="28575">
            <a:solidFill>
              <a:srgbClr val="F0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87313" algn="ctr"/>
            <a:r>
              <a:rPr lang="es-ES" sz="1400" b="1" dirty="0" err="1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Distribuição</a:t>
            </a:r>
            <a:r>
              <a:rPr lang="es-ES" sz="1400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dirty="0" err="1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obrigatória</a:t>
            </a:r>
            <a:r>
              <a:rPr lang="es-ES" sz="1400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 definida </a:t>
            </a:r>
            <a:r>
              <a:rPr lang="es-ES" sz="1400" b="1" dirty="0" err="1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s-ES" sz="1400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 MINUTA DE LEI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1540078" y="1583640"/>
            <a:ext cx="34404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dirty="0" smtClean="0">
                <a:latin typeface="Arial" pitchFamily="34" charset="0"/>
                <a:cs typeface="Arial" pitchFamily="34" charset="0"/>
              </a:rPr>
              <a:t>25% (1,4bi) para </a:t>
            </a:r>
            <a:r>
              <a:rPr lang="es-ES" sz="1600" b="1" dirty="0" smtClean="0">
                <a:latin typeface="Arial" pitchFamily="34" charset="0"/>
                <a:cs typeface="Arial" pitchFamily="34" charset="0"/>
              </a:rPr>
              <a:t>HABITAÇÃO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605937" y="3591718"/>
            <a:ext cx="4374624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Novos equipamentos</a:t>
            </a:r>
          </a:p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Requalificação de  equipamentos existentes</a:t>
            </a:r>
          </a:p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Melhorias na acessibilidade</a:t>
            </a:r>
          </a:p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Aquisição de terrenos</a:t>
            </a:r>
            <a:endParaRPr lang="es-ES" sz="1200" dirty="0" smtClean="0">
              <a:latin typeface="Arial" pitchFamily="34" charset="0"/>
              <a:cs typeface="Arial" pitchFamily="34" charset="0"/>
            </a:endParaRPr>
          </a:p>
          <a:p>
            <a:pPr marL="86400" indent="-86400"/>
            <a:endParaRPr lang="es-E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1501978" y="3138632"/>
            <a:ext cx="36282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dirty="0" smtClean="0">
                <a:latin typeface="Arial" pitchFamily="34" charset="0"/>
                <a:cs typeface="Arial" pitchFamily="34" charset="0"/>
              </a:rPr>
              <a:t>15% (844mi) para </a:t>
            </a:r>
            <a:r>
              <a:rPr lang="es-ES" sz="1600" b="1" dirty="0" smtClean="0">
                <a:latin typeface="Arial" pitchFamily="34" charset="0"/>
                <a:cs typeface="Arial" pitchFamily="34" charset="0"/>
              </a:rPr>
              <a:t>EQUIPAMENTOS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605937" y="5210498"/>
            <a:ext cx="3089171" cy="584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82550" indent="-82550"/>
            <a:r>
              <a:rPr lang="pt-BR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Aquisição de imóveis</a:t>
            </a:r>
          </a:p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Subsídio a restauração</a:t>
            </a:r>
          </a:p>
          <a:p>
            <a:pPr marL="82550" indent="-82550"/>
            <a:r>
              <a:rPr lang="pt-BR" sz="1200" dirty="0" smtClean="0">
                <a:latin typeface="Arial" pitchFamily="34" charset="0"/>
                <a:cs typeface="Arial" pitchFamily="34" charset="0"/>
              </a:rPr>
              <a:t>. Reconversão</a:t>
            </a:r>
            <a:endParaRPr lang="es-E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1492453" y="4842731"/>
            <a:ext cx="34881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dirty="0" smtClean="0">
                <a:latin typeface="Arial" pitchFamily="34" charset="0"/>
                <a:cs typeface="Arial" pitchFamily="34" charset="0"/>
              </a:rPr>
              <a:t>4% (225mi) para </a:t>
            </a:r>
            <a:r>
              <a:rPr lang="es-ES" sz="1600" b="1" dirty="0" smtClean="0">
                <a:latin typeface="Arial" pitchFamily="34" charset="0"/>
                <a:cs typeface="Arial" pitchFamily="34" charset="0"/>
              </a:rPr>
              <a:t>PATRIMÔNIO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cronogra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3" y="-27384"/>
            <a:ext cx="9128153" cy="6858000"/>
          </a:xfrm>
          <a:prstGeom prst="rect">
            <a:avLst/>
          </a:prstGeom>
        </p:spPr>
      </p:pic>
      <p:pic>
        <p:nvPicPr>
          <p:cNvPr id="6" name="Imagem 5" descr="OUCBT_secom_cronograma_localizaca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3221" y="6165304"/>
            <a:ext cx="285750" cy="46196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427984" y="6597932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latin typeface="Arial" pitchFamily="34" charset="0"/>
                <a:cs typeface="Arial" pitchFamily="34" charset="0"/>
              </a:rPr>
              <a:t>Estamos aqui</a:t>
            </a:r>
            <a:endParaRPr lang="pt-B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652767" y="4077072"/>
            <a:ext cx="2341266" cy="1228458"/>
          </a:xfrm>
          <a:prstGeom prst="roundRect">
            <a:avLst>
              <a:gd name="adj" fmla="val 7408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Diálogos Regionais:</a:t>
            </a:r>
          </a:p>
          <a:p>
            <a:pPr marL="180975">
              <a:buFontTx/>
              <a:buChar char="-"/>
            </a:pP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Subprefeituras</a:t>
            </a:r>
          </a:p>
          <a:p>
            <a:pPr marL="180975"/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Movimentos de moradia</a:t>
            </a:r>
            <a:b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 Associação Comercial</a:t>
            </a:r>
            <a:b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CADES</a:t>
            </a:r>
            <a:b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Associações de moradores</a:t>
            </a:r>
            <a:endParaRPr lang="pt-BR" sz="1200" dirty="0">
              <a:solidFill>
                <a:schemeClr val="tx1"/>
              </a:solidFill>
            </a:endParaRPr>
          </a:p>
        </p:txBody>
      </p:sp>
      <p:cxnSp>
        <p:nvCxnSpPr>
          <p:cNvPr id="11" name="Conector de seta reta 10"/>
          <p:cNvCxnSpPr>
            <a:endCxn id="9" idx="0"/>
          </p:cNvCxnSpPr>
          <p:nvPr/>
        </p:nvCxnSpPr>
        <p:spPr>
          <a:xfrm>
            <a:off x="3823400" y="2924944"/>
            <a:ext cx="0" cy="11521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5121175" y="3562349"/>
            <a:ext cx="2341266" cy="2333626"/>
          </a:xfrm>
          <a:prstGeom prst="roundRect">
            <a:avLst>
              <a:gd name="adj" fmla="val 7408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Audiências</a:t>
            </a:r>
          </a:p>
          <a:p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08 de setembro de 2015 - 18 horas</a:t>
            </a:r>
          </a:p>
          <a:p>
            <a:r>
              <a:rPr lang="pt-B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CEU Meninos</a:t>
            </a:r>
          </a:p>
          <a:p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Rua </a:t>
            </a:r>
            <a:r>
              <a:rPr lang="pt-BR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Barbinos</a:t>
            </a:r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111 – Sacomã </a:t>
            </a:r>
          </a:p>
          <a:p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 de setembro 2015 - 18 horas</a:t>
            </a:r>
          </a:p>
          <a:p>
            <a:r>
              <a:rPr lang="pt-B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Clube Atlético Juventus</a:t>
            </a:r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Rua Comendador Roberto </a:t>
            </a:r>
            <a:r>
              <a:rPr lang="pt-BR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Ugolini</a:t>
            </a:r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152 </a:t>
            </a:r>
          </a:p>
          <a:p>
            <a:endParaRPr lang="pt-BR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de setembro de 2015 - 18 horas</a:t>
            </a:r>
          </a:p>
          <a:p>
            <a:r>
              <a:rPr lang="pt-B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Círculo dos Trabalhadores Cristãos de Vila Prudente</a:t>
            </a:r>
            <a:br>
              <a:rPr lang="pt-B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Rua José </a:t>
            </a:r>
            <a:r>
              <a:rPr lang="pt-BR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Zappi</a:t>
            </a:r>
            <a:r>
              <a:rPr lang="pt-BR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120 – Vila Prudente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33-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6084168" y="692696"/>
            <a:ext cx="2736304" cy="2592288"/>
          </a:xfrm>
          <a:prstGeom prst="roundRect">
            <a:avLst>
              <a:gd name="adj" fmla="val 6953"/>
            </a:avLst>
          </a:prstGeom>
          <a:solidFill>
            <a:schemeClr val="bg1"/>
          </a:solidFill>
          <a:ln w="31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Área: 1.669 ha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População atual = 139.648 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IBGE2010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Nº empregos = 223.522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IBGE2010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População pretendida = 391.521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Nº empregos pretendidos = 324.127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Densidade: </a:t>
            </a:r>
          </a:p>
          <a:p>
            <a:pPr defTabSz="338138">
              <a:lnSpc>
                <a:spcPts val="1400"/>
              </a:lnSpc>
              <a:spcBef>
                <a:spcPts val="600"/>
              </a:spcBef>
            </a:pPr>
            <a:r>
              <a:rPr lang="pt-B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2010 = 84 </a:t>
            </a:r>
            <a:r>
              <a:rPr lang="pt-BR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</a:t>
            </a: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/ha</a:t>
            </a:r>
          </a:p>
          <a:p>
            <a:pPr defTabSz="338138">
              <a:lnSpc>
                <a:spcPts val="1400"/>
              </a:lnSpc>
              <a:spcBef>
                <a:spcPts val="600"/>
              </a:spcBef>
            </a:pPr>
            <a:r>
              <a:rPr lang="pt-B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2040 = 235 </a:t>
            </a:r>
            <a:r>
              <a:rPr lang="pt-BR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</a:t>
            </a: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33-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3-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3-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3-3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3-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cs typeface="Arial" pitchFamily="34" charset="0"/>
              </a:rPr>
              <a:t>PLANO DE INTERVENÇÃO POR SETORES: CAMBUCI 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Imagem 6" descr="OUCBT_min-ilu_portal-gestao-ubana_correcoes_2015-09-04_SETO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0892"/>
            <a:ext cx="9144000" cy="5116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cs typeface="Arial" pitchFamily="34" charset="0"/>
              </a:rPr>
              <a:t>PLANO DE INTERVENÇÃO POR SETORES: MOOCA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Imagem 4" descr="OUCBT_min-ilu_portal-gestao-ubana_correcoes_2015-09-04_SETORE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0892"/>
            <a:ext cx="9144000" cy="51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43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cs typeface="Arial" pitchFamily="34" charset="0"/>
              </a:rPr>
              <a:t>PLANO DE INTERVENÇÃO POR SETORES: IPIRANGA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Imagem 4" descr="OUCBT_min-ilu_portal-gestao-ubana_correcoes_2015-09-04_SETORE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0892"/>
            <a:ext cx="9144000" cy="51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4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cs typeface="Arial" pitchFamily="34" charset="0"/>
              </a:rPr>
              <a:t>PLANO DE INTERVENÇÃO POR SETORES: PARQUE DA MOOCA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Imagem 4" descr="OUCBT_min-ilu_portal-gestao-ubana_correcoes_2015-09-04_SETORES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0892"/>
            <a:ext cx="9144000" cy="51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3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2063745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25.06.2014 – Reunião Temática sobre Equipamentos Públicos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16.06.2014 – Reunião Temática sobre Habitação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09.06.2014 – Subprefeitura da Sé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04.06.2014 – Subprefeitura de Vila Prudente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02.06.2014 – Subprefeitura do Ipiranga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08.05.2014 – Subprefeitura da Mooca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07.05.2014 – Apresentação na Associação Comercial de São Paulo – Distrital Mooca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04.12.2014 – Audiências Públicas para Licenciamento Ambiental Prévio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pt-BR" sz="1200" b="1" dirty="0" smtClean="0">
                <a:latin typeface="Arial" pitchFamily="34" charset="0"/>
                <a:cs typeface="Arial" pitchFamily="34" charset="0"/>
              </a:rPr>
              <a:t>Reuniões realizadas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07.05.2014 – Apresentação na Associação Comercial de São Paulo – Distrital Mooca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08.05.2014 – Subprefeitura da Mooca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02.06.2014 – Subprefeitura do Ipiranga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04.06.2014 – Subprefeitura de Vila Prudente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09.06.2014 – Subprefeitura da Sé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16.06.2014 – Reunião Temática sobre Habitação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25.06.2014 – Reunião Temática sobre Equipamentos Públicos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08.08.2014 – Reunião CADES Subprefeitura da Mooca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20.08.2014 – Reunião Associação dos Amigos e Moradores do Cambuci (AMAC)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19.09.2014 – Reunião COVISA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12.11.2014 – Audiência na Câmara Municipal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01.12.2014 – Audiência Pública: Licenciamento Ambiental – Clube Atlético Juventus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03.12.2014 – Audiência Pública: Licenciamento Ambiental – Círculo dos Trabalhadores Cristãos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08.12.2014 – Audiência Pública: Licenciamento Ambiental – CEU Meninos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02.04.2015 – Visita à Comunidade da Vila Prudente </a:t>
            </a:r>
          </a:p>
          <a:p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 descr="OUCBT_secom_dialogo-soci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44000" cy="1172003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>
            <a:off x="683568" y="1700808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4355976" y="1700808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2519772" y="1700808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cs typeface="Arial" pitchFamily="34" charset="0"/>
              </a:rPr>
              <a:t>PLANO DE INTERVENÇÃO POR SETORES: HENRY FORD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Imagem 4" descr="OUCBT_min-ilu_portal-gestao-ubana_correcoes_2015-09-04_SETORE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0892"/>
            <a:ext cx="9144000" cy="51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70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cs typeface="Arial" pitchFamily="34" charset="0"/>
              </a:rPr>
              <a:t>PLANO DE INTERVENÇÃO POR SETORES: VILA CARIOCA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Imagem 4" descr="OUCBT_min-ilu_portal-gestao-ubana_correcoes_2015-09-04_SETORES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0892"/>
            <a:ext cx="9144000" cy="51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5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solidFill>
                  <a:prstClr val="black"/>
                </a:solidFill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cs typeface="Arial" pitchFamily="34" charset="0"/>
              </a:rPr>
              <a:t>PLANO DE INTERVENÇÃO POR SETORES: VILA PRUDENTE</a:t>
            </a:r>
          </a:p>
          <a:p>
            <a:endParaRPr lang="pt-BR" sz="1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Imagem 4" descr="OUCBT_min-ilu_portal-gestao-ubana_correcoes_2015-09-04_SETORES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70892"/>
            <a:ext cx="9144000" cy="51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3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94760"/>
            <a:ext cx="70567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b="1" dirty="0" smtClean="0">
              <a:latin typeface="Arial" pitchFamily="34" charset="0"/>
              <a:cs typeface="Arial" pitchFamily="34" charset="0"/>
            </a:endParaRPr>
          </a:p>
          <a:p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endParaRPr lang="pt-BR" sz="2000" b="1" dirty="0" smtClean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ESTRATÉGIAS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PUE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MINUTA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GESTÃO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 l="31625" t="24800" r="29000" b="34880"/>
          <a:stretch>
            <a:fillRect/>
          </a:stretch>
        </p:blipFill>
        <p:spPr bwMode="auto">
          <a:xfrm>
            <a:off x="3743400" y="2636912"/>
            <a:ext cx="54006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23528" y="531257"/>
            <a:ext cx="85689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Projeto de Lei Nº        /15, do Executivo</a:t>
            </a: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400" dirty="0" smtClean="0"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Estabelece objetivos, diretrizes, estratégias e mecanismos para a implantação da Operação Urbana Consorciada Bairros do Tamanduateí, define Projeto de Intervenção Urbana para a área da Operação Urbana Consorciada e autoriza a criação da empresa Bairros do Tamanduateí S/A.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2712" y="1935804"/>
            <a:ext cx="428738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b="1" dirty="0" smtClean="0">
                <a:latin typeface="Arial" pitchFamily="34" charset="0"/>
                <a:cs typeface="Arial" pitchFamily="34" charset="0"/>
              </a:rPr>
              <a:t>CAPÍTULO I – DISPOSIÇÕES GERAIS</a:t>
            </a:r>
          </a:p>
          <a:p>
            <a:pPr>
              <a:lnSpc>
                <a:spcPct val="150000"/>
              </a:lnSpc>
            </a:pPr>
            <a:r>
              <a:rPr lang="pt-BR" sz="1000" b="1" dirty="0" smtClean="0">
                <a:latin typeface="Arial" pitchFamily="34" charset="0"/>
                <a:cs typeface="Arial" pitchFamily="34" charset="0"/>
              </a:rPr>
              <a:t>CAPÍTULO II – REGRAS DE USO E OCUPAÇÃO DO SOLO</a:t>
            </a:r>
          </a:p>
          <a:p>
            <a:pPr>
              <a:lnSpc>
                <a:spcPct val="150000"/>
              </a:lnSpc>
            </a:pPr>
            <a:r>
              <a:rPr lang="pt-BR" sz="1000" b="1" dirty="0" smtClean="0">
                <a:latin typeface="Arial" pitchFamily="34" charset="0"/>
                <a:cs typeface="Arial" pitchFamily="34" charset="0"/>
              </a:rPr>
              <a:t>CAPÍTULO III – DO PROGRAMA DE INTERVENÇÕES</a:t>
            </a:r>
          </a:p>
          <a:p>
            <a:pPr>
              <a:lnSpc>
                <a:spcPct val="150000"/>
              </a:lnSpc>
            </a:pPr>
            <a:r>
              <a:rPr lang="pt-BR" sz="1000" b="1" dirty="0" smtClean="0">
                <a:latin typeface="Arial" pitchFamily="34" charset="0"/>
                <a:cs typeface="Arial" pitchFamily="34" charset="0"/>
              </a:rPr>
              <a:t>CAPÍTULO IV –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b="1" dirty="0" smtClean="0">
                <a:latin typeface="Arial" pitchFamily="34" charset="0"/>
                <a:cs typeface="Arial" pitchFamily="34" charset="0"/>
              </a:rPr>
              <a:t>DA OUTORGA ONEROSA DE POTENCIAL 	ADICIONAL DE CONSTRUÇÃO, DA EMISSÃO DE 	CERTIFICADOS DE POTENCIAL ADICIONAL DE 	CONSTRUÇÃO (CEPAC) E DA SUA VINCULAÇÃO</a:t>
            </a:r>
          </a:p>
          <a:p>
            <a:pPr>
              <a:lnSpc>
                <a:spcPct val="150000"/>
              </a:lnSpc>
            </a:pPr>
            <a:r>
              <a:rPr lang="pt-BR" sz="1000" b="1" dirty="0" smtClean="0">
                <a:latin typeface="Arial" pitchFamily="34" charset="0"/>
                <a:cs typeface="Arial" pitchFamily="34" charset="0"/>
              </a:rPr>
              <a:t>CAPÍTULO V – DA GESTÃO</a:t>
            </a:r>
          </a:p>
          <a:p>
            <a:pPr>
              <a:lnSpc>
                <a:spcPct val="150000"/>
              </a:lnSpc>
            </a:pPr>
            <a:r>
              <a:rPr lang="pt-BR" sz="1000" b="1" dirty="0" smtClean="0">
                <a:latin typeface="Arial" pitchFamily="34" charset="0"/>
                <a:cs typeface="Arial" pitchFamily="34" charset="0"/>
              </a:rPr>
              <a:t>CAPÍTULO VI – DAS DISPOSIÇÕES FINAIS E TRANSITÓRIAS</a:t>
            </a:r>
          </a:p>
          <a:p>
            <a:pPr>
              <a:lnSpc>
                <a:spcPct val="150000"/>
              </a:lnSpc>
            </a:pPr>
            <a:r>
              <a:rPr lang="pt-BR" sz="1600" dirty="0" smtClean="0"/>
              <a:t> 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UCBT_secom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798" y="692696"/>
            <a:ext cx="8220405" cy="616530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0"/>
            <a:ext cx="6805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</a:t>
            </a:r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 – DISPOSIÇÕES GERAIS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 – DISPOSIÇÕES GERAIS</a:t>
            </a: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III – DAS DEFINIÇÕES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OUCBT_secom_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51520" y="0"/>
            <a:ext cx="6805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II – REGRAS DE USO E OCUPAÇÃO DO SOLO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 – REGRAS GERAIS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541" y="764703"/>
            <a:ext cx="8124397" cy="609329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51520" y="0"/>
            <a:ext cx="6805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II – REGRAS DE USO E OCUPAÇÃO DO SOLO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 – REGRAS GERAIS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808" y="836712"/>
            <a:ext cx="8028384" cy="602128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51520" y="0"/>
            <a:ext cx="6805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II – REGRAS DE USO E OCUPAÇÃO DO SOLO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 – REGRAS GERAIS</a:t>
            </a:r>
          </a:p>
          <a:p>
            <a:r>
              <a:rPr lang="pt-BR" sz="10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OUCBT_secom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0" y="-40192"/>
            <a:ext cx="9144000" cy="466608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12288" y="0"/>
            <a:ext cx="680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A CIDADE QUE QUEREMOS</a:t>
            </a:r>
            <a:endParaRPr lang="pt-BR" dirty="0" smtClean="0">
              <a:solidFill>
                <a:srgbClr val="F09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0"/>
            <a:ext cx="6805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II – REGRAS DE USO E OCUPAÇÃO DO SOLO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 – REGRAS GERAIS</a:t>
            </a: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SUBSEÇÃO – DAS REGRAS REFERENTES À QUOTA AMBIENTAL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23.jpg"/>
          <p:cNvPicPr>
            <a:picLocks noChangeAspect="1"/>
          </p:cNvPicPr>
          <p:nvPr/>
        </p:nvPicPr>
        <p:blipFill>
          <a:blip r:embed="rId2" cstate="print"/>
          <a:srcRect t="56300"/>
          <a:stretch>
            <a:fillRect/>
          </a:stretch>
        </p:blipFill>
        <p:spPr>
          <a:xfrm>
            <a:off x="0" y="3861048"/>
            <a:ext cx="9144000" cy="299695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t-BR" sz="1000" dirty="0" smtClean="0">
                <a:latin typeface="Arial" pitchFamily="34" charset="0"/>
                <a:cs typeface="Arial" pitchFamily="34" charset="0"/>
              </a:rPr>
            </a:b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II – REGRAS DE USO E OCUPAÇÃO DO SOLO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II – INCENTIVOS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 descr="OUCBT_secom_23.jpg"/>
          <p:cNvPicPr>
            <a:picLocks noChangeAspect="1"/>
          </p:cNvPicPr>
          <p:nvPr/>
        </p:nvPicPr>
        <p:blipFill>
          <a:blip r:embed="rId2" cstate="print"/>
          <a:srcRect r="46063" b="43700"/>
          <a:stretch>
            <a:fillRect/>
          </a:stretch>
        </p:blipFill>
        <p:spPr>
          <a:xfrm>
            <a:off x="4104456" y="0"/>
            <a:ext cx="4932040" cy="386104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1520" y="0"/>
            <a:ext cx="680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6.jpg"/>
          <p:cNvPicPr>
            <a:picLocks noChangeAspect="1"/>
          </p:cNvPicPr>
          <p:nvPr/>
        </p:nvPicPr>
        <p:blipFill>
          <a:blip r:embed="rId2" cstate="print"/>
          <a:srcRect b="9051"/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107504" y="1052736"/>
            <a:ext cx="8856984" cy="2304256"/>
          </a:xfrm>
          <a:prstGeom prst="roundRect">
            <a:avLst>
              <a:gd name="adj" fmla="val 6054"/>
            </a:avLst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51520" y="0"/>
            <a:ext cx="6805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t-BR" sz="1000" dirty="0" smtClean="0">
                <a:latin typeface="Arial" pitchFamily="34" charset="0"/>
                <a:cs typeface="Arial" pitchFamily="34" charset="0"/>
              </a:rPr>
            </a:b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II – REGRAS DE USO E OCUPAÇÃO DO SOLO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II – INCENTIVOS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9512" y="1412776"/>
            <a:ext cx="20882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/>
          <p:cNvCxnSpPr/>
          <p:nvPr/>
        </p:nvCxnSpPr>
        <p:spPr>
          <a:xfrm>
            <a:off x="251520" y="1484784"/>
            <a:ext cx="8496944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251520" y="0"/>
            <a:ext cx="680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792" y="620688"/>
            <a:ext cx="8316416" cy="623731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t-BR" sz="1000" dirty="0" smtClean="0">
                <a:latin typeface="Arial" pitchFamily="34" charset="0"/>
                <a:cs typeface="Arial" pitchFamily="34" charset="0"/>
              </a:rPr>
            </a:br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II – REGRAS DE USO E OCUPAÇÃO DO SOLO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II – INCENTIVOS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0"/>
            <a:ext cx="680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III – DO PROGRAMA DE INTERVENÇÕES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OUCBT_audiencias-estoques_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1520" y="0"/>
            <a:ext cx="6805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IV – DA OUTORGA ONEROSA DE POTENCIAL ADICIONAL DE CONSTRUÇÃO, DA EMISSÃO DE CERTIFICADOS DE POTENCIAL ADICIONAL DE CONSTRUÇÃO E DA SUA VINCULAÇAO </a:t>
            </a:r>
            <a:r>
              <a:rPr lang="pt-BR" sz="10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0"/>
            <a:ext cx="6805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VI – DAS DISPOSIÇÕES FINAIS E TRANSITÓRIAS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94760"/>
            <a:ext cx="70567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b="1" dirty="0" smtClean="0">
              <a:latin typeface="Arial" pitchFamily="34" charset="0"/>
              <a:cs typeface="Arial" pitchFamily="34" charset="0"/>
            </a:endParaRPr>
          </a:p>
          <a:p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endParaRPr lang="pt-BR" sz="2000" b="1" dirty="0" smtClean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ESTRATÉGIAS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PUE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MINUTA</a:t>
            </a:r>
          </a:p>
          <a:p>
            <a:pPr marL="457200" indent="-457200"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GESTÃO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94343" y="154858"/>
            <a:ext cx="552545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GRUPO DE GESTÃO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latin typeface="Arial" pitchFamily="34" charset="0"/>
                <a:cs typeface="Arial" pitchFamily="34" charset="0"/>
              </a:rPr>
            </a:br>
            <a:r>
              <a:rPr lang="pt-BR" sz="1200" dirty="0" smtClean="0">
                <a:latin typeface="Arial" pitchFamily="34" charset="0"/>
                <a:cs typeface="Arial" pitchFamily="34" charset="0"/>
              </a:rPr>
              <a:t>DA OPERAÇÃO URBANA CONSORCIADA BAIRROS DO TAMANDUATEÍ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6019798" y="260864"/>
            <a:ext cx="2565862" cy="71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sp>
        <p:nvSpPr>
          <p:cNvPr id="40" name="CaixaDeTexto 39"/>
          <p:cNvSpPr txBox="1"/>
          <p:nvPr/>
        </p:nvSpPr>
        <p:spPr>
          <a:xfrm>
            <a:off x="2722230" y="939397"/>
            <a:ext cx="3678572" cy="8606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t-BR" sz="1400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GRUPO DE GESTÃO </a:t>
            </a:r>
            <a:r>
              <a:rPr lang="pt-BR" sz="1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latin typeface="Arial" pitchFamily="34" charset="0"/>
                <a:cs typeface="Arial" pitchFamily="34" charset="0"/>
              </a:rPr>
            </a:br>
            <a:r>
              <a:rPr lang="pt-BR" sz="1400" dirty="0" smtClean="0">
                <a:latin typeface="Arial" pitchFamily="34" charset="0"/>
                <a:cs typeface="Arial" pitchFamily="34" charset="0"/>
              </a:rPr>
              <a:t>DA OPERAÇÃO URBANA CONSORCIADA BAIRROS DO TAMANDUATEÍ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4909362" y="2890967"/>
            <a:ext cx="3060762" cy="5976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t-BR" sz="1400" b="1" dirty="0" smtClean="0">
                <a:latin typeface="Arial" pitchFamily="34" charset="0"/>
                <a:cs typeface="Arial" pitchFamily="34" charset="0"/>
              </a:rPr>
              <a:t>SOCIEDADE CIVIL</a:t>
            </a:r>
            <a:endParaRPr lang="pt-BR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1197361" y="2890967"/>
            <a:ext cx="3060762" cy="5976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PODER PÚBLICO</a:t>
            </a:r>
            <a:endParaRPr lang="pt-BR" sz="14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tângulo 66"/>
          <p:cNvSpPr/>
          <p:nvPr/>
        </p:nvSpPr>
        <p:spPr>
          <a:xfrm>
            <a:off x="5849656" y="3549840"/>
            <a:ext cx="2120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j-lt"/>
              </a:rPr>
              <a:t>entidades profissionais, acadêmicas ou de pesquisa </a:t>
            </a:r>
            <a:endParaRPr lang="pt-BR" sz="1200" dirty="0">
              <a:latin typeface="+mj-lt"/>
            </a:endParaRPr>
          </a:p>
        </p:txBody>
      </p:sp>
      <p:sp>
        <p:nvSpPr>
          <p:cNvPr id="68" name="Retângulo 67"/>
          <p:cNvSpPr/>
          <p:nvPr/>
        </p:nvSpPr>
        <p:spPr>
          <a:xfrm>
            <a:off x="5849656" y="4168295"/>
            <a:ext cx="2120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j-lt"/>
              </a:rPr>
              <a:t>Conselho Municipal de Habitação</a:t>
            </a:r>
            <a:endParaRPr lang="pt-BR" sz="1200" dirty="0">
              <a:latin typeface="+mj-lt"/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5849656" y="4814826"/>
            <a:ext cx="2120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j-lt"/>
              </a:rPr>
              <a:t>entidade empresarial</a:t>
            </a:r>
            <a:endParaRPr lang="pt-BR" sz="1200" dirty="0">
              <a:latin typeface="+mj-lt"/>
            </a:endParaRPr>
          </a:p>
        </p:txBody>
      </p:sp>
      <p:sp>
        <p:nvSpPr>
          <p:cNvPr id="73" name="Retângulo 72"/>
          <p:cNvSpPr/>
          <p:nvPr/>
        </p:nvSpPr>
        <p:spPr>
          <a:xfrm>
            <a:off x="5849656" y="5310070"/>
            <a:ext cx="2120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j-lt"/>
              </a:rPr>
              <a:t>organização não governamental</a:t>
            </a:r>
            <a:endParaRPr lang="pt-BR" sz="1200" dirty="0">
              <a:latin typeface="+mj-lt"/>
            </a:endParaRPr>
          </a:p>
        </p:txBody>
      </p:sp>
      <p:sp>
        <p:nvSpPr>
          <p:cNvPr id="80" name="Retângulo 79"/>
          <p:cNvSpPr/>
          <p:nvPr/>
        </p:nvSpPr>
        <p:spPr>
          <a:xfrm>
            <a:off x="5849656" y="5884469"/>
            <a:ext cx="2120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j-lt"/>
              </a:rPr>
              <a:t>Conselhos Participativos Municipais das Subprefeitura</a:t>
            </a:r>
            <a:endParaRPr lang="pt-BR" sz="1200" dirty="0">
              <a:latin typeface="+mj-lt"/>
            </a:endParaRPr>
          </a:p>
        </p:txBody>
      </p:sp>
      <p:grpSp>
        <p:nvGrpSpPr>
          <p:cNvPr id="2" name="Grupo 88"/>
          <p:cNvGrpSpPr/>
          <p:nvPr/>
        </p:nvGrpSpPr>
        <p:grpSpPr>
          <a:xfrm>
            <a:off x="1567401" y="3650967"/>
            <a:ext cx="2476500" cy="495300"/>
            <a:chOff x="1610719" y="3275187"/>
            <a:chExt cx="2476500" cy="495300"/>
          </a:xfrm>
        </p:grpSpPr>
        <p:pic>
          <p:nvPicPr>
            <p:cNvPr id="65" name="Imagem 64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0719" y="3275187"/>
              <a:ext cx="495300" cy="495300"/>
            </a:xfrm>
            <a:prstGeom prst="rect">
              <a:avLst/>
            </a:prstGeom>
          </p:spPr>
        </p:pic>
        <p:pic>
          <p:nvPicPr>
            <p:cNvPr id="81" name="Imagem 80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8369" y="3275187"/>
              <a:ext cx="495300" cy="495300"/>
            </a:xfrm>
            <a:prstGeom prst="rect">
              <a:avLst/>
            </a:prstGeom>
          </p:spPr>
        </p:pic>
        <p:pic>
          <p:nvPicPr>
            <p:cNvPr id="82" name="Imagem 81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6019" y="3275187"/>
              <a:ext cx="495300" cy="495300"/>
            </a:xfrm>
            <a:prstGeom prst="rect">
              <a:avLst/>
            </a:prstGeom>
          </p:spPr>
        </p:pic>
        <p:pic>
          <p:nvPicPr>
            <p:cNvPr id="83" name="Imagem 82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3669" y="3275187"/>
              <a:ext cx="495300" cy="495300"/>
            </a:xfrm>
            <a:prstGeom prst="rect">
              <a:avLst/>
            </a:prstGeom>
          </p:spPr>
        </p:pic>
        <p:pic>
          <p:nvPicPr>
            <p:cNvPr id="84" name="Imagem 83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1319" y="3275187"/>
              <a:ext cx="495300" cy="495300"/>
            </a:xfrm>
            <a:prstGeom prst="rect">
              <a:avLst/>
            </a:prstGeom>
          </p:spPr>
        </p:pic>
        <p:pic>
          <p:nvPicPr>
            <p:cNvPr id="85" name="Imagem 84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8969" y="3275187"/>
              <a:ext cx="495300" cy="495300"/>
            </a:xfrm>
            <a:prstGeom prst="rect">
              <a:avLst/>
            </a:prstGeom>
          </p:spPr>
        </p:pic>
        <p:pic>
          <p:nvPicPr>
            <p:cNvPr id="86" name="Imagem 85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6619" y="3275187"/>
              <a:ext cx="495300" cy="495300"/>
            </a:xfrm>
            <a:prstGeom prst="rect">
              <a:avLst/>
            </a:prstGeom>
          </p:spPr>
        </p:pic>
        <p:pic>
          <p:nvPicPr>
            <p:cNvPr id="87" name="Imagem 86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4269" y="3275187"/>
              <a:ext cx="495300" cy="495300"/>
            </a:xfrm>
            <a:prstGeom prst="rect">
              <a:avLst/>
            </a:prstGeom>
          </p:spPr>
        </p:pic>
        <p:pic>
          <p:nvPicPr>
            <p:cNvPr id="88" name="Imagem 87" descr="OUCBT_audiencias-minuta_elementos_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1919" y="3275187"/>
              <a:ext cx="495300" cy="495300"/>
            </a:xfrm>
            <a:prstGeom prst="rect">
              <a:avLst/>
            </a:prstGeom>
          </p:spPr>
        </p:pic>
      </p:grpSp>
      <p:sp>
        <p:nvSpPr>
          <p:cNvPr id="90" name="Retângulo 89"/>
          <p:cNvSpPr/>
          <p:nvPr/>
        </p:nvSpPr>
        <p:spPr>
          <a:xfrm>
            <a:off x="1180483" y="4196171"/>
            <a:ext cx="3077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Secretaria Municipal de Desenvolvimento Urbano  | BTSA | Secretaria Municipal de Habitação | Secretaria Municipal do Verde e do Meio Ambiente | Secretaria Municipal de Transportes | Subprefeitura da Sé | Subprefeitura da Mooca | Subprefeitura do Ipiranga | Subprefeitura da Vila Prudente</a:t>
            </a:r>
            <a:endParaRPr lang="es-ES" sz="12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2" name="Conector angulado 91"/>
          <p:cNvCxnSpPr>
            <a:stCxn id="40" idx="2"/>
            <a:endCxn id="59" idx="0"/>
          </p:cNvCxnSpPr>
          <p:nvPr/>
        </p:nvCxnSpPr>
        <p:spPr>
          <a:xfrm rot="16200000" flipH="1">
            <a:off x="4955168" y="1406391"/>
            <a:ext cx="1090923" cy="1878227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angulado 96"/>
          <p:cNvCxnSpPr>
            <a:stCxn id="40" idx="2"/>
            <a:endCxn id="61" idx="0"/>
          </p:cNvCxnSpPr>
          <p:nvPr/>
        </p:nvCxnSpPr>
        <p:spPr>
          <a:xfrm rot="5400000">
            <a:off x="3099168" y="1428618"/>
            <a:ext cx="1090923" cy="183377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ipse 99"/>
          <p:cNvSpPr/>
          <p:nvPr/>
        </p:nvSpPr>
        <p:spPr>
          <a:xfrm>
            <a:off x="1018830" y="2774446"/>
            <a:ext cx="357061" cy="357061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350" dirty="0" smtClean="0"/>
              <a:t>9</a:t>
            </a:r>
            <a:endParaRPr lang="pt-BR" sz="1350" dirty="0"/>
          </a:p>
        </p:txBody>
      </p:sp>
      <p:sp>
        <p:nvSpPr>
          <p:cNvPr id="101" name="Elipse 100"/>
          <p:cNvSpPr/>
          <p:nvPr/>
        </p:nvSpPr>
        <p:spPr>
          <a:xfrm>
            <a:off x="4730831" y="2774446"/>
            <a:ext cx="357061" cy="3570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350" dirty="0" smtClean="0"/>
              <a:t>9</a:t>
            </a:r>
            <a:endParaRPr lang="pt-BR" sz="1350" dirty="0"/>
          </a:p>
        </p:txBody>
      </p:sp>
      <p:pic>
        <p:nvPicPr>
          <p:cNvPr id="48" name="Imagem 47" descr="OUCBT_audiencias-minuta_elementos_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1333" y="3546049"/>
            <a:ext cx="498797" cy="498797"/>
          </a:xfrm>
          <a:prstGeom prst="rect">
            <a:avLst/>
          </a:prstGeom>
        </p:spPr>
      </p:pic>
      <p:pic>
        <p:nvPicPr>
          <p:cNvPr id="49" name="Imagem 48" descr="OUCBT_audiencias-minuta_elementos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1333" y="4149243"/>
            <a:ext cx="495301" cy="495301"/>
          </a:xfrm>
          <a:prstGeom prst="rect">
            <a:avLst/>
          </a:prstGeom>
        </p:spPr>
      </p:pic>
      <p:pic>
        <p:nvPicPr>
          <p:cNvPr id="50" name="Imagem 49" descr="OUCBT_audiencias-minuta_elementos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4688" y="4153711"/>
            <a:ext cx="495301" cy="495301"/>
          </a:xfrm>
          <a:prstGeom prst="rect">
            <a:avLst/>
          </a:prstGeom>
        </p:spPr>
      </p:pic>
      <p:pic>
        <p:nvPicPr>
          <p:cNvPr id="51" name="Imagem 50" descr="OUCBT_audiencias-minuta_elementos_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1333" y="4742694"/>
            <a:ext cx="498797" cy="498797"/>
          </a:xfrm>
          <a:prstGeom prst="rect">
            <a:avLst/>
          </a:prstGeom>
        </p:spPr>
      </p:pic>
      <p:pic>
        <p:nvPicPr>
          <p:cNvPr id="56" name="Imagem 55" descr="OUCBT_audiencias-minuta_elementos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1333" y="5340039"/>
            <a:ext cx="495301" cy="495301"/>
          </a:xfrm>
          <a:prstGeom prst="rect">
            <a:avLst/>
          </a:prstGeom>
        </p:spPr>
      </p:pic>
      <p:pic>
        <p:nvPicPr>
          <p:cNvPr id="63" name="Imagem 62" descr="OUCBT_audiencias-minuta_elementos_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1333" y="5932052"/>
            <a:ext cx="498797" cy="498797"/>
          </a:xfrm>
          <a:prstGeom prst="rect">
            <a:avLst/>
          </a:prstGeom>
        </p:spPr>
      </p:pic>
      <p:pic>
        <p:nvPicPr>
          <p:cNvPr id="78" name="Imagem 77" descr="OUCBT_audiencias-minuta_elementos_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4688" y="5932052"/>
            <a:ext cx="498797" cy="498797"/>
          </a:xfrm>
          <a:prstGeom prst="rect">
            <a:avLst/>
          </a:prstGeom>
        </p:spPr>
      </p:pic>
      <p:pic>
        <p:nvPicPr>
          <p:cNvPr id="79" name="Imagem 78" descr="OUCBT_audiencias-minuta_elementos_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7476" y="5932052"/>
            <a:ext cx="498797" cy="498797"/>
          </a:xfrm>
          <a:prstGeom prst="rect">
            <a:avLst/>
          </a:prstGeom>
        </p:spPr>
      </p:pic>
      <p:pic>
        <p:nvPicPr>
          <p:cNvPr id="89" name="Imagem 88" descr="OUCBT_audiencias-minuta_elementos_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0831" y="5932052"/>
            <a:ext cx="498797" cy="498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OUCBT_audiencias-minuta_elementos_11_p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1517" y="1425609"/>
            <a:ext cx="1379817" cy="137981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94343" y="154858"/>
            <a:ext cx="552545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GRUPO </a:t>
            </a:r>
            <a:r>
              <a:rPr lang="pt-BR" b="1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DE GESTÃO: </a:t>
            </a:r>
            <a:r>
              <a:rPr lang="pt-BR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Atribuições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latin typeface="Arial" pitchFamily="34" charset="0"/>
                <a:cs typeface="Arial" pitchFamily="34" charset="0"/>
              </a:rPr>
            </a:br>
            <a:r>
              <a:rPr lang="pt-BR" sz="1200" dirty="0" smtClean="0">
                <a:latin typeface="Arial" pitchFamily="34" charset="0"/>
                <a:cs typeface="Arial" pitchFamily="34" charset="0"/>
              </a:rPr>
              <a:t>DA OPERAÇÃO URBANA CONSORCIADA BAIRROS DO TAMANDUATEÍ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3530423" y="1865101"/>
            <a:ext cx="278309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I. </a:t>
            </a: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Deliberar sobre as prioridades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para implementação do Programa de Intervenções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3530423" y="3785393"/>
            <a:ext cx="260763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400" b="1" dirty="0" smtClean="0">
                <a:latin typeface="Arial" pitchFamily="34" charset="0"/>
                <a:cs typeface="Arial" pitchFamily="34" charset="0"/>
              </a:rPr>
              <a:t>II. Propor programas e estratégias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que possam aprimorar os projetos previstos no Programa de Intervenções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3530423" y="6053966"/>
            <a:ext cx="26076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III. </a:t>
            </a: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Acompanhar a aplicação da cota da solidariedade</a:t>
            </a:r>
            <a:endParaRPr lang="es-ES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6427813" y="2731073"/>
            <a:ext cx="220443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400" b="1" dirty="0" smtClean="0">
                <a:latin typeface="Arial" pitchFamily="34" charset="0"/>
                <a:cs typeface="Arial" pitchFamily="34" charset="0"/>
              </a:rPr>
              <a:t>IV. Acompanhar os pedidos de relocação de ZEIS</a:t>
            </a:r>
            <a:endParaRPr lang="es-ES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6564828" y="5038541"/>
            <a:ext cx="206741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. Acompanhar o andamento das ações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previstas no Programa de Intervenções</a:t>
            </a:r>
            <a:endParaRPr lang="es-E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456243" y="3785393"/>
            <a:ext cx="282035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400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O GRUPO DE GESTÃO DA OUCBT REALIZA O CONTROLE SOCIAL DA OUCBT</a:t>
            </a:r>
            <a:endParaRPr lang="es-ES" sz="1400" b="1" dirty="0" smtClean="0">
              <a:solidFill>
                <a:srgbClr val="F09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agem 16" descr="OUCBT_audiencias-minuta_elementos_12_p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828" y="2392680"/>
            <a:ext cx="3143012" cy="1571506"/>
          </a:xfrm>
          <a:prstGeom prst="rect">
            <a:avLst/>
          </a:prstGeom>
        </p:spPr>
      </p:pic>
      <p:pic>
        <p:nvPicPr>
          <p:cNvPr id="19" name="Imagem 18" descr="OUCBT_audiencias-minuta_elementos_3_p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243758"/>
            <a:ext cx="1992348" cy="1992348"/>
          </a:xfrm>
          <a:prstGeom prst="rect">
            <a:avLst/>
          </a:prstGeom>
        </p:spPr>
      </p:pic>
      <p:pic>
        <p:nvPicPr>
          <p:cNvPr id="21" name="Imagem 20" descr="OUCBT_audiencias-minuta_elementos_4_p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92988" y="2523231"/>
            <a:ext cx="1301070" cy="1301070"/>
          </a:xfrm>
          <a:prstGeom prst="rect">
            <a:avLst/>
          </a:prstGeom>
        </p:spPr>
      </p:pic>
      <p:pic>
        <p:nvPicPr>
          <p:cNvPr id="22" name="Imagem 21" descr="OUCBT_audiencias-minuta_elementos_5_p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3788" y="4755854"/>
            <a:ext cx="1298112" cy="1298112"/>
          </a:xfrm>
          <a:prstGeom prst="rect">
            <a:avLst/>
          </a:prstGeom>
        </p:spPr>
      </p:pic>
      <p:pic>
        <p:nvPicPr>
          <p:cNvPr id="24" name="Imagem 23" descr="OUCBT_audiencias-minuta_elementos_3_pb.png"/>
          <p:cNvPicPr>
            <a:picLocks noChangeAspect="1"/>
          </p:cNvPicPr>
          <p:nvPr/>
        </p:nvPicPr>
        <p:blipFill>
          <a:blip r:embed="rId4" cstate="print"/>
          <a:srcRect t="20731" r="50294" b="16889"/>
          <a:stretch>
            <a:fillRect/>
          </a:stretch>
        </p:blipFill>
        <p:spPr>
          <a:xfrm>
            <a:off x="6440513" y="3810793"/>
            <a:ext cx="990321" cy="1242839"/>
          </a:xfrm>
          <a:prstGeom prst="rect">
            <a:avLst/>
          </a:prstGeom>
        </p:spPr>
      </p:pic>
      <p:pic>
        <p:nvPicPr>
          <p:cNvPr id="29" name="Imagem 28" descr="OUCBT_audiencias-minuta_elementos_10_p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37799" y="1321706"/>
            <a:ext cx="1442825" cy="144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9604" y="1894760"/>
            <a:ext cx="705678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pt-BR" sz="2100" b="1" dirty="0" smtClean="0">
                <a:latin typeface="Arial" pitchFamily="34" charset="0"/>
                <a:cs typeface="Arial" pitchFamily="34" charset="0"/>
              </a:rPr>
              <a:t>ESTRATÉGIAS</a:t>
            </a:r>
          </a:p>
          <a:p>
            <a:pPr marL="457200" indent="-457200">
              <a:buAutoNum type="arabicPeriod"/>
            </a:pPr>
            <a:r>
              <a:rPr lang="pt-BR" sz="2100" b="1" dirty="0" smtClean="0">
                <a:latin typeface="Arial" pitchFamily="34" charset="0"/>
                <a:cs typeface="Arial" pitchFamily="34" charset="0"/>
              </a:rPr>
              <a:t>PUE</a:t>
            </a:r>
          </a:p>
          <a:p>
            <a:pPr marL="457200" indent="-457200">
              <a:buAutoNum type="arabicPeriod"/>
            </a:pPr>
            <a:r>
              <a:rPr lang="pt-BR" sz="2100" b="1" dirty="0" smtClean="0">
                <a:latin typeface="Arial" pitchFamily="34" charset="0"/>
                <a:cs typeface="Arial" pitchFamily="34" charset="0"/>
              </a:rPr>
              <a:t>MINUTA</a:t>
            </a:r>
          </a:p>
          <a:p>
            <a:pPr marL="457200" indent="-457200">
              <a:buAutoNum type="arabicPeriod"/>
            </a:pPr>
            <a:r>
              <a:rPr lang="pt-BR" sz="2100" b="1" dirty="0" smtClean="0">
                <a:latin typeface="Arial" pitchFamily="34" charset="0"/>
                <a:cs typeface="Arial" pitchFamily="34" charset="0"/>
              </a:rPr>
              <a:t>GESTÃO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029" y="744166"/>
            <a:ext cx="8151779" cy="611383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1520" y="0"/>
            <a:ext cx="6805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V – DA GESTÃO 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 – DA EMPRESA BAIRROS DO TAMANDUATEÍ S/A</a:t>
            </a:r>
            <a:r>
              <a:rPr lang="pt-BR" sz="10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5154" y="1207245"/>
            <a:ext cx="7113083" cy="53348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0"/>
            <a:ext cx="6805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</a:t>
            </a:r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V – DA GESTÃO 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III – DO GRUPO DE GESTÃO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29.jpg"/>
          <p:cNvPicPr>
            <a:picLocks noChangeAspect="1"/>
          </p:cNvPicPr>
          <p:nvPr/>
        </p:nvPicPr>
        <p:blipFill>
          <a:blip r:embed="rId2" cstate="print"/>
          <a:srcRect r="50388"/>
          <a:stretch>
            <a:fillRect/>
          </a:stretch>
        </p:blipFill>
        <p:spPr>
          <a:xfrm>
            <a:off x="3469360" y="0"/>
            <a:ext cx="4536504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0"/>
            <a:ext cx="6805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itchFamily="34" charset="0"/>
                <a:cs typeface="Arial" pitchFamily="34" charset="0"/>
              </a:rPr>
              <a:t>Operação Urbana Consorciada</a:t>
            </a:r>
          </a:p>
          <a:p>
            <a:r>
              <a:rPr lang="pt-BR" sz="1000" dirty="0" smtClean="0">
                <a:latin typeface="Arial Black" pitchFamily="34" charset="0"/>
                <a:cs typeface="Arial" pitchFamily="34" charset="0"/>
              </a:rPr>
              <a:t>BAIRROS DO TAMANDUATEÍ | </a:t>
            </a:r>
            <a:r>
              <a:rPr lang="pt-BR" sz="10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CAPÍTULO V – DA GESTÃO </a:t>
            </a:r>
            <a:endParaRPr lang="pt-BR" sz="1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SEÇÃO I – DA EMPRESA BAIRROS DO TAMANDUATEÍ S/A</a:t>
            </a:r>
            <a:r>
              <a:rPr lang="pt-BR" sz="10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pt-BR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OUCBT_audiencias-contexto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45196" y="870248"/>
            <a:ext cx="70567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>
                <a:latin typeface="Arial" pitchFamily="34" charset="0"/>
                <a:cs typeface="Arial" pitchFamily="34" charset="0"/>
              </a:rPr>
              <a:t>Operação Urbana Consorciada</a:t>
            </a:r>
            <a:br>
              <a:rPr lang="pt-BR" sz="1600" dirty="0" smtClean="0">
                <a:latin typeface="Arial" pitchFamily="34" charset="0"/>
                <a:cs typeface="Arial" pitchFamily="34" charset="0"/>
              </a:rPr>
            </a:b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ts val="3600"/>
              </a:lnSpc>
            </a:pPr>
            <a:r>
              <a:rPr lang="pt-BR" sz="3600" dirty="0" smtClean="0">
                <a:solidFill>
                  <a:srgbClr val="FF9900"/>
                </a:solidFill>
                <a:latin typeface="Arial Black" pitchFamily="34" charset="0"/>
                <a:cs typeface="Arial" pitchFamily="34" charset="0"/>
              </a:rPr>
              <a:t>BAIRROS DO</a:t>
            </a:r>
            <a:br>
              <a:rPr lang="pt-BR" sz="3600" dirty="0" smtClean="0">
                <a:solidFill>
                  <a:srgbClr val="FF9900"/>
                </a:solidFill>
                <a:latin typeface="Arial Black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9900"/>
                </a:solidFill>
                <a:latin typeface="Arial Black" pitchFamily="34" charset="0"/>
                <a:cs typeface="Arial" pitchFamily="34" charset="0"/>
              </a:rPr>
              <a:t>TAMANDUATEÍ</a:t>
            </a:r>
          </a:p>
          <a:p>
            <a:pPr algn="r"/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1200" dirty="0" smtClean="0">
                <a:latin typeface="Arial" pitchFamily="34" charset="0"/>
                <a:cs typeface="Arial" pitchFamily="34" charset="0"/>
              </a:rPr>
              <a:t>Minuta do Projeto de Lei</a:t>
            </a:r>
          </a:p>
          <a:p>
            <a:pPr algn="r"/>
            <a:r>
              <a:rPr lang="pt-BR" sz="1200" dirty="0" smtClean="0">
                <a:latin typeface="Arial" pitchFamily="34" charset="0"/>
                <a:cs typeface="Arial" pitchFamily="34" charset="0"/>
              </a:rPr>
              <a:t>Setembro 2015</a:t>
            </a:r>
          </a:p>
          <a:p>
            <a:pPr algn="r"/>
            <a:endParaRPr lang="pt-BR" sz="1000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SMDU_SPU_logos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388543" y="3230701"/>
            <a:ext cx="2237237" cy="59436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OUCBT_secom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723888"/>
            <a:ext cx="7932373" cy="594928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355976" y="1052736"/>
            <a:ext cx="4788024" cy="580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476672"/>
            <a:ext cx="9144000" cy="432048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4499992" y="974913"/>
            <a:ext cx="464400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1. SOCIALIZAR OS GANHOS DE PRODUÇÃO NA REGIÃO</a:t>
            </a:r>
          </a:p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2. ASSEGURAR O DIREITO A MORADIA DIGNA PARA QUEM PRECISA</a:t>
            </a:r>
          </a:p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3. MELHORAR A MOBILIDADE URBANA</a:t>
            </a:r>
          </a:p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4. QUALIFICAR A VIDA URBANA DOS BAIRROS</a:t>
            </a:r>
          </a:p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5. ORIENTAR O CRESCIMENTO DA CIDADE NAS PROXIMIDADES DO TRANSPORTE PÚBLICO</a:t>
            </a:r>
          </a:p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6. REORGANIZAR AS DINÂMICAS METROPOLITANAS PROMOVENDO O DESENVOLVIMENTO ECONÔMICO DA CIDADE</a:t>
            </a:r>
          </a:p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7. INCORPORAR A AGENDA AMBIENTAL AO DESENVOLVIMENTO DA CIDADE</a:t>
            </a:r>
          </a:p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8. FORTALECER A PARTICIPAÇÃO POPULAR NAS DECISÕES DOS RUMOS DA CIDADE</a:t>
            </a:r>
          </a:p>
          <a:p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9. PRESERVAR O PATRIMÔNIO E VALORIZAR AS INICIATIVAS CULTURAIS</a:t>
            </a:r>
            <a:endParaRPr lang="pt-BR" sz="1400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2288" y="0"/>
            <a:ext cx="680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09600"/>
                </a:solidFill>
                <a:latin typeface="Arial" pitchFamily="34" charset="0"/>
                <a:cs typeface="Arial" pitchFamily="34" charset="0"/>
              </a:rPr>
              <a:t>OBJETIVOS</a:t>
            </a:r>
            <a:endParaRPr lang="pt-BR" dirty="0" smtClean="0">
              <a:solidFill>
                <a:srgbClr val="F09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OUCBT_audiencias-contexto5-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68684" y="1772235"/>
            <a:ext cx="4392488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1. SOCIALIZAR OS GANHOS DE PRODUÇÃO NA REGIÃO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Incrementar o potencial construtivo e distribuição dos estoques disponíveis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Aplicar os recursos no perímetro de adesão da operação e de seu perímetro expandido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Utilizar Padrões Urbanísticos Específicos para empreendimentos em terrenos maiores de 10.000m²</a:t>
            </a:r>
          </a:p>
          <a:p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00" dirty="0" smtClean="0">
                <a:latin typeface="Arial" pitchFamily="34" charset="0"/>
                <a:cs typeface="Arial" pitchFamily="34" charset="0"/>
              </a:rPr>
              <a:t>Aplicar o incentivo ao parcelamento de terrenos maiores de 10.000m²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P URBANISM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alpha val="70000"/>
          </a:schemeClr>
        </a:solidFill>
        <a:ln>
          <a:noFill/>
        </a:ln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 sz="135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7912</TotalTime>
  <Words>2078</Words>
  <Application>Microsoft Office PowerPoint</Application>
  <PresentationFormat>Apresentação na tela (4:3)</PresentationFormat>
  <Paragraphs>667</Paragraphs>
  <Slides>73</Slides>
  <Notes>20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7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>The National Academies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Ellinger</dc:creator>
  <cp:lastModifiedBy>e059145</cp:lastModifiedBy>
  <cp:revision>917</cp:revision>
  <dcterms:created xsi:type="dcterms:W3CDTF">2013-04-05T19:58:06Z</dcterms:created>
  <dcterms:modified xsi:type="dcterms:W3CDTF">2015-09-14T15:29:03Z</dcterms:modified>
</cp:coreProperties>
</file>